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4" r:id="rId2"/>
    <p:sldId id="273" r:id="rId3"/>
    <p:sldId id="277" r:id="rId4"/>
    <p:sldId id="278" r:id="rId5"/>
    <p:sldId id="279" r:id="rId6"/>
    <p:sldId id="275" r:id="rId7"/>
    <p:sldId id="276" r:id="rId8"/>
    <p:sldId id="280" r:id="rId9"/>
    <p:sldId id="284" r:id="rId10"/>
    <p:sldId id="302" r:id="rId11"/>
    <p:sldId id="304" r:id="rId12"/>
    <p:sldId id="305" r:id="rId13"/>
    <p:sldId id="306" r:id="rId14"/>
    <p:sldId id="307" r:id="rId15"/>
    <p:sldId id="308" r:id="rId16"/>
    <p:sldId id="309" r:id="rId17"/>
    <p:sldId id="310" r:id="rId18"/>
    <p:sldId id="311" r:id="rId19"/>
    <p:sldId id="312" r:id="rId20"/>
    <p:sldId id="3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0ED569-B004-4603-98D3-441311CEA624}" type="datetimeFigureOut">
              <a:rPr lang="en-GB" smtClean="0"/>
              <a:t>27/05/2024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031E4-F5D3-4E9E-BC14-21B5B94B6694}" type="slidenum">
              <a:rPr lang="en-GB" smtClean="0"/>
              <a:t>‹#›</a:t>
            </a:fld>
            <a:endParaRPr lang="en-GB" dirty="0"/>
          </a:p>
        </p:txBody>
      </p:sp>
    </p:spTree>
    <p:extLst>
      <p:ext uri="{BB962C8B-B14F-4D97-AF65-F5344CB8AC3E}">
        <p14:creationId xmlns:p14="http://schemas.microsoft.com/office/powerpoint/2010/main" val="413579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F031E4-F5D3-4E9E-BC14-21B5B94B6694}" type="slidenum">
              <a:rPr lang="en-GB" smtClean="0"/>
              <a:t>8</a:t>
            </a:fld>
            <a:endParaRPr lang="en-GB" dirty="0"/>
          </a:p>
        </p:txBody>
      </p:sp>
    </p:spTree>
    <p:extLst>
      <p:ext uri="{BB962C8B-B14F-4D97-AF65-F5344CB8AC3E}">
        <p14:creationId xmlns:p14="http://schemas.microsoft.com/office/powerpoint/2010/main" val="355925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0C75-B16A-6030-73D8-0BA0CF6ABD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17AFCB-232E-C3FA-8BFF-1B95D2227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FF5B80-B5B2-7FCC-A434-ABC613DB3F4E}"/>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5" name="Footer Placeholder 4">
            <a:extLst>
              <a:ext uri="{FF2B5EF4-FFF2-40B4-BE49-F238E27FC236}">
                <a16:creationId xmlns:a16="http://schemas.microsoft.com/office/drawing/2014/main" id="{E00EDF50-279A-A547-8117-9049379A7FD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76BD0C9-03D0-45E5-AC72-4E7E495F34CE}"/>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271351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64B4-95EC-078C-F4F9-EC92DE61FE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616DB9-A757-8C75-2E55-245E95637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3623A2-42F1-21AB-B727-11CF16B943CF}"/>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5" name="Footer Placeholder 4">
            <a:extLst>
              <a:ext uri="{FF2B5EF4-FFF2-40B4-BE49-F238E27FC236}">
                <a16:creationId xmlns:a16="http://schemas.microsoft.com/office/drawing/2014/main" id="{11CCDF6E-3306-5A41-1315-38C4A6874C1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4836139-3F31-8E44-D334-73AE8D1BAE5F}"/>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7546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C8675-4DCA-E062-C0C3-C6BEEA99E0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292B19-472F-3036-99C8-3DA1472926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E7D307-5832-4783-ADB3-2D3D78E8AFE8}"/>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5" name="Footer Placeholder 4">
            <a:extLst>
              <a:ext uri="{FF2B5EF4-FFF2-40B4-BE49-F238E27FC236}">
                <a16:creationId xmlns:a16="http://schemas.microsoft.com/office/drawing/2014/main" id="{BCCD0B06-3286-C239-0A59-2A2BCC72296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BA643C1-C278-F0B4-E6B2-6C7A15A9026B}"/>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248695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587C-A060-506B-BCEB-6860B8EEB0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FAB8F0-7879-FC9C-6CCA-3E6783CCFB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02AC84-BCCC-F5C0-AD40-E8062A4BF860}"/>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5" name="Footer Placeholder 4">
            <a:extLst>
              <a:ext uri="{FF2B5EF4-FFF2-40B4-BE49-F238E27FC236}">
                <a16:creationId xmlns:a16="http://schemas.microsoft.com/office/drawing/2014/main" id="{58A0983A-FF12-2FA3-B755-D62A27BB406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F8EAE8-3AE7-411B-CD7C-59E28A5AE35F}"/>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412667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7F86-2AF6-3381-458B-3FB10BC78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3FC751-E3F1-CB5B-85C6-727209267B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C6E856-A520-5483-E9D8-D71B69E8EC72}"/>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5" name="Footer Placeholder 4">
            <a:extLst>
              <a:ext uri="{FF2B5EF4-FFF2-40B4-BE49-F238E27FC236}">
                <a16:creationId xmlns:a16="http://schemas.microsoft.com/office/drawing/2014/main" id="{56A047B3-38B5-B92F-D876-69D0C09C092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257660D-6043-8168-FFFF-23D83F381353}"/>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221852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58FD-3AD2-A203-9741-F27A06B223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A3AE03-15D4-3680-9864-F8D0514DD7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D058F4-15C9-84B7-CA9B-D7541F7B47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001E183-2162-76CF-6C87-1D220BB4A7E4}"/>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6" name="Footer Placeholder 5">
            <a:extLst>
              <a:ext uri="{FF2B5EF4-FFF2-40B4-BE49-F238E27FC236}">
                <a16:creationId xmlns:a16="http://schemas.microsoft.com/office/drawing/2014/main" id="{A56AD181-4F06-675F-20DC-AB4C087E4E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752D19A-EC25-E192-33B3-4B9585501BEF}"/>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334011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4F6C0-42BD-CA65-AE14-619C230DBE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992274-CF37-CE29-9693-A1EAE0328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C4B5E-59E4-F78B-66F2-8D0D307582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18C4DC-8D7E-08F4-11E2-528FC77EB7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0E0AA8-FE37-989E-2181-EAB6979E75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A0CEE4-1A0F-4225-50FE-7CB87EDA564B}"/>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8" name="Footer Placeholder 7">
            <a:extLst>
              <a:ext uri="{FF2B5EF4-FFF2-40B4-BE49-F238E27FC236}">
                <a16:creationId xmlns:a16="http://schemas.microsoft.com/office/drawing/2014/main" id="{49F08949-271A-CCEB-7B6B-3304023AE4E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04B2DA2-1071-1C3C-72BB-37335234F8DC}"/>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232235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2C01-7844-BCD2-9FE1-95F1429CC1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57CABA-BB1F-6FAF-1E1C-F82362B48995}"/>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4" name="Footer Placeholder 3">
            <a:extLst>
              <a:ext uri="{FF2B5EF4-FFF2-40B4-BE49-F238E27FC236}">
                <a16:creationId xmlns:a16="http://schemas.microsoft.com/office/drawing/2014/main" id="{F1BEF7CB-4730-A763-00B4-FD6D9ACC53D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57ED407-2EEB-D15D-FC79-8723EC111B22}"/>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1819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07CDD-9764-0787-85ED-95A371401BD6}"/>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3" name="Footer Placeholder 2">
            <a:extLst>
              <a:ext uri="{FF2B5EF4-FFF2-40B4-BE49-F238E27FC236}">
                <a16:creationId xmlns:a16="http://schemas.microsoft.com/office/drawing/2014/main" id="{F7A60B9C-0533-0098-563C-61A3A5F450E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29F999-CBB0-D5B6-EB54-76D39156B1AB}"/>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323227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78F2-8425-B18C-39AB-CD88827BE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48F60C-3EB7-BD56-A678-3345D6FDA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646B3D-2722-1F2C-B5A3-DAFF1AC73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739DB-3FA4-AAC3-3877-9E9CCA3C0373}"/>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6" name="Footer Placeholder 5">
            <a:extLst>
              <a:ext uri="{FF2B5EF4-FFF2-40B4-BE49-F238E27FC236}">
                <a16:creationId xmlns:a16="http://schemas.microsoft.com/office/drawing/2014/main" id="{B3FC4A00-231C-FE50-A0BB-9A705838669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6842CEE-1771-5B65-21E1-597EADF665BE}"/>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363834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734A-A7EC-A8DA-E6E7-E6DD4948C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48A95-1AA6-C103-DC7E-097998B52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90D08DE-FF69-7378-87AC-A0EF8BCCD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D2F0F-7F18-D365-667B-B6501A7048AA}"/>
              </a:ext>
            </a:extLst>
          </p:cNvPr>
          <p:cNvSpPr>
            <a:spLocks noGrp="1"/>
          </p:cNvSpPr>
          <p:nvPr>
            <p:ph type="dt" sz="half" idx="10"/>
          </p:nvPr>
        </p:nvSpPr>
        <p:spPr/>
        <p:txBody>
          <a:bodyPr/>
          <a:lstStyle/>
          <a:p>
            <a:fld id="{BE64F8D3-0347-4A0C-A9FB-71F45A68360A}" type="datetimeFigureOut">
              <a:rPr lang="en-GB" smtClean="0"/>
              <a:t>27/05/2024</a:t>
            </a:fld>
            <a:endParaRPr lang="en-GB" dirty="0"/>
          </a:p>
        </p:txBody>
      </p:sp>
      <p:sp>
        <p:nvSpPr>
          <p:cNvPr id="6" name="Footer Placeholder 5">
            <a:extLst>
              <a:ext uri="{FF2B5EF4-FFF2-40B4-BE49-F238E27FC236}">
                <a16:creationId xmlns:a16="http://schemas.microsoft.com/office/drawing/2014/main" id="{EDE5BCD5-399E-6578-D835-5CDE5248CDB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F2AB32F-8F2A-E449-9931-ECF659E1DB07}"/>
              </a:ext>
            </a:extLst>
          </p:cNvPr>
          <p:cNvSpPr>
            <a:spLocks noGrp="1"/>
          </p:cNvSpPr>
          <p:nvPr>
            <p:ph type="sldNum" sz="quarter" idx="12"/>
          </p:nvPr>
        </p:nvSpPr>
        <p:spPr/>
        <p:txBody>
          <a:bodyPr/>
          <a:lstStyle/>
          <a:p>
            <a:fld id="{1A038B77-33E1-4FFC-80B6-614C11BA5E7B}" type="slidenum">
              <a:rPr lang="en-GB" smtClean="0"/>
              <a:t>‹#›</a:t>
            </a:fld>
            <a:endParaRPr lang="en-GB" dirty="0"/>
          </a:p>
        </p:txBody>
      </p:sp>
    </p:spTree>
    <p:extLst>
      <p:ext uri="{BB962C8B-B14F-4D97-AF65-F5344CB8AC3E}">
        <p14:creationId xmlns:p14="http://schemas.microsoft.com/office/powerpoint/2010/main" val="338352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85942-4BE8-8BDC-59BA-B0EA7B6227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E5AED8-A2EE-6D0C-B70C-DD5928EA0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5C2D7D-0D4A-CE17-85FC-9E8073307D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4F8D3-0347-4A0C-A9FB-71F45A68360A}" type="datetimeFigureOut">
              <a:rPr lang="en-GB" smtClean="0"/>
              <a:t>27/05/2024</a:t>
            </a:fld>
            <a:endParaRPr lang="en-GB" dirty="0"/>
          </a:p>
        </p:txBody>
      </p:sp>
      <p:sp>
        <p:nvSpPr>
          <p:cNvPr id="5" name="Footer Placeholder 4">
            <a:extLst>
              <a:ext uri="{FF2B5EF4-FFF2-40B4-BE49-F238E27FC236}">
                <a16:creationId xmlns:a16="http://schemas.microsoft.com/office/drawing/2014/main" id="{7AAEC08F-4C15-D0BA-EA31-BCCE36ED6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A8A7DF3-98A6-CE15-7D63-6D7866064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38B77-33E1-4FFC-80B6-614C11BA5E7B}" type="slidenum">
              <a:rPr lang="en-GB" smtClean="0"/>
              <a:t>‹#›</a:t>
            </a:fld>
            <a:endParaRPr lang="en-GB" dirty="0"/>
          </a:p>
        </p:txBody>
      </p:sp>
    </p:spTree>
    <p:extLst>
      <p:ext uri="{BB962C8B-B14F-4D97-AF65-F5344CB8AC3E}">
        <p14:creationId xmlns:p14="http://schemas.microsoft.com/office/powerpoint/2010/main" val="544579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5" name="TextBox 4">
            <a:extLst>
              <a:ext uri="{FF2B5EF4-FFF2-40B4-BE49-F238E27FC236}">
                <a16:creationId xmlns:a16="http://schemas.microsoft.com/office/drawing/2014/main" id="{E2FBCE96-A22B-40A7-D1AB-5D68394EB6C6}"/>
              </a:ext>
            </a:extLst>
          </p:cNvPr>
          <p:cNvSpPr txBox="1"/>
          <p:nvPr/>
        </p:nvSpPr>
        <p:spPr>
          <a:xfrm>
            <a:off x="2045616" y="2667786"/>
            <a:ext cx="7956223" cy="2092881"/>
          </a:xfrm>
          <a:prstGeom prst="rect">
            <a:avLst/>
          </a:prstGeom>
          <a:noFill/>
        </p:spPr>
        <p:txBody>
          <a:bodyPr wrap="square" rtlCol="0">
            <a:spAutoFit/>
          </a:bodyPr>
          <a:lstStyle/>
          <a:p>
            <a:pPr algn="ctr"/>
            <a:r>
              <a:rPr lang="en-GB" sz="4000" b="1" dirty="0"/>
              <a:t>Somerford Keynes Parish Council</a:t>
            </a:r>
          </a:p>
          <a:p>
            <a:pPr algn="ctr"/>
            <a:endParaRPr lang="en-GB" sz="4000" b="1" dirty="0"/>
          </a:p>
          <a:p>
            <a:pPr algn="ctr"/>
            <a:r>
              <a:rPr lang="en-GB" sz="3200" b="1" dirty="0"/>
              <a:t>AGM, May 24</a:t>
            </a:r>
            <a:r>
              <a:rPr lang="en-GB" sz="3200" b="1" baseline="30000" dirty="0"/>
              <a:t>th</a:t>
            </a:r>
            <a:r>
              <a:rPr lang="en-GB" sz="3200" b="1" dirty="0"/>
              <a:t> 2024</a:t>
            </a:r>
          </a:p>
          <a:p>
            <a:endParaRPr lang="en-GB" dirty="0"/>
          </a:p>
        </p:txBody>
      </p:sp>
    </p:spTree>
    <p:extLst>
      <p:ext uri="{BB962C8B-B14F-4D97-AF65-F5344CB8AC3E}">
        <p14:creationId xmlns:p14="http://schemas.microsoft.com/office/powerpoint/2010/main" val="3549953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5" name="TextBox 4">
            <a:extLst>
              <a:ext uri="{FF2B5EF4-FFF2-40B4-BE49-F238E27FC236}">
                <a16:creationId xmlns:a16="http://schemas.microsoft.com/office/drawing/2014/main" id="{E2FBCE96-A22B-40A7-D1AB-5D68394EB6C6}"/>
              </a:ext>
            </a:extLst>
          </p:cNvPr>
          <p:cNvSpPr txBox="1"/>
          <p:nvPr/>
        </p:nvSpPr>
        <p:spPr>
          <a:xfrm>
            <a:off x="2045616" y="2667786"/>
            <a:ext cx="8597246" cy="2831544"/>
          </a:xfrm>
          <a:prstGeom prst="rect">
            <a:avLst/>
          </a:prstGeom>
          <a:noFill/>
        </p:spPr>
        <p:txBody>
          <a:bodyPr wrap="square" rtlCol="0">
            <a:spAutoFit/>
          </a:bodyPr>
          <a:lstStyle/>
          <a:p>
            <a:pPr algn="ctr"/>
            <a:r>
              <a:rPr lang="en-GB" sz="4000" b="1" dirty="0"/>
              <a:t>Mike McKeown</a:t>
            </a:r>
          </a:p>
          <a:p>
            <a:pPr algn="ctr"/>
            <a:r>
              <a:rPr lang="en-GB" sz="2400" b="1" dirty="0"/>
              <a:t>Annual Report 2023/24</a:t>
            </a:r>
          </a:p>
          <a:p>
            <a:pPr algn="ctr"/>
            <a:r>
              <a:rPr lang="en-US" sz="3200" b="1" dirty="0">
                <a:solidFill>
                  <a:schemeClr val="tx1"/>
                </a:solidFill>
              </a:rPr>
              <a:t>Kemble Ward Councilor</a:t>
            </a:r>
          </a:p>
          <a:p>
            <a:pPr algn="ctr"/>
            <a:r>
              <a:rPr lang="en-US" sz="3200" b="1" dirty="0">
                <a:solidFill>
                  <a:schemeClr val="tx1"/>
                </a:solidFill>
              </a:rPr>
              <a:t>Cabinet Lead for Climate Change &amp; Sustainability</a:t>
            </a:r>
          </a:p>
          <a:p>
            <a:pPr algn="ctr"/>
            <a:r>
              <a:rPr lang="en-US" sz="3200" b="1" dirty="0">
                <a:solidFill>
                  <a:schemeClr val="tx1"/>
                </a:solidFill>
              </a:rPr>
              <a:t>Thames Head Energy Co-Founder</a:t>
            </a:r>
          </a:p>
          <a:p>
            <a:endParaRPr lang="en-GB" dirty="0"/>
          </a:p>
        </p:txBody>
      </p:sp>
    </p:spTree>
    <p:extLst>
      <p:ext uri="{BB962C8B-B14F-4D97-AF65-F5344CB8AC3E}">
        <p14:creationId xmlns:p14="http://schemas.microsoft.com/office/powerpoint/2010/main" val="296932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F23F-2988-EC02-4F87-426AAA7A5A80}"/>
              </a:ext>
            </a:extLst>
          </p:cNvPr>
          <p:cNvSpPr>
            <a:spLocks noGrp="1"/>
          </p:cNvSpPr>
          <p:nvPr>
            <p:ph type="title"/>
          </p:nvPr>
        </p:nvSpPr>
        <p:spPr/>
        <p:txBody>
          <a:bodyPr/>
          <a:lstStyle/>
          <a:p>
            <a:r>
              <a:rPr lang="en-GB" dirty="0"/>
              <a:t>Flooding</a:t>
            </a:r>
          </a:p>
        </p:txBody>
      </p:sp>
      <p:pic>
        <p:nvPicPr>
          <p:cNvPr id="4" name="Picture 3">
            <a:extLst>
              <a:ext uri="{FF2B5EF4-FFF2-40B4-BE49-F238E27FC236}">
                <a16:creationId xmlns:a16="http://schemas.microsoft.com/office/drawing/2014/main" id="{C66F0D78-50F7-0F5D-1005-9B6641D7EF9C}"/>
              </a:ext>
            </a:extLst>
          </p:cNvPr>
          <p:cNvPicPr>
            <a:picLocks noChangeAspect="1"/>
          </p:cNvPicPr>
          <p:nvPr/>
        </p:nvPicPr>
        <p:blipFill>
          <a:blip r:embed="rId2"/>
          <a:stretch>
            <a:fillRect/>
          </a:stretch>
        </p:blipFill>
        <p:spPr>
          <a:xfrm>
            <a:off x="0" y="1645919"/>
            <a:ext cx="5717957" cy="4067092"/>
          </a:xfrm>
          <a:prstGeom prst="rect">
            <a:avLst/>
          </a:prstGeom>
        </p:spPr>
      </p:pic>
      <p:pic>
        <p:nvPicPr>
          <p:cNvPr id="5" name="Picture 4">
            <a:extLst>
              <a:ext uri="{FF2B5EF4-FFF2-40B4-BE49-F238E27FC236}">
                <a16:creationId xmlns:a16="http://schemas.microsoft.com/office/drawing/2014/main" id="{4EBD25EB-C63D-061E-B4EC-064AEB33B100}"/>
              </a:ext>
            </a:extLst>
          </p:cNvPr>
          <p:cNvPicPr>
            <a:picLocks noChangeAspect="1"/>
          </p:cNvPicPr>
          <p:nvPr/>
        </p:nvPicPr>
        <p:blipFill>
          <a:blip r:embed="rId3"/>
          <a:stretch>
            <a:fillRect/>
          </a:stretch>
        </p:blipFill>
        <p:spPr>
          <a:xfrm>
            <a:off x="5789450" y="1645919"/>
            <a:ext cx="6402551" cy="4067092"/>
          </a:xfrm>
          <a:prstGeom prst="rect">
            <a:avLst/>
          </a:prstGeom>
        </p:spPr>
      </p:pic>
      <p:pic>
        <p:nvPicPr>
          <p:cNvPr id="3" name="Picture 2" descr="Somerford Keynes">
            <a:extLst>
              <a:ext uri="{FF2B5EF4-FFF2-40B4-BE49-F238E27FC236}">
                <a16:creationId xmlns:a16="http://schemas.microsoft.com/office/drawing/2014/main" id="{8A7814FD-27D7-A7A3-2E34-2FFDDAA1A7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38"/>
            <a:ext cx="1292352" cy="681834"/>
          </a:xfrm>
          <a:prstGeom prst="rect">
            <a:avLst/>
          </a:prstGeom>
          <a:noFill/>
          <a:ln>
            <a:noFill/>
          </a:ln>
        </p:spPr>
      </p:pic>
      <p:pic>
        <p:nvPicPr>
          <p:cNvPr id="6" name="Picture 5">
            <a:extLst>
              <a:ext uri="{FF2B5EF4-FFF2-40B4-BE49-F238E27FC236}">
                <a16:creationId xmlns:a16="http://schemas.microsoft.com/office/drawing/2014/main" id="{3DBE61C5-F979-E418-7B7A-3F9D55BC90ED}"/>
              </a:ext>
            </a:extLst>
          </p:cNvPr>
          <p:cNvPicPr>
            <a:picLocks noChangeAspect="1"/>
          </p:cNvPicPr>
          <p:nvPr/>
        </p:nvPicPr>
        <p:blipFill>
          <a:blip r:embed="rId5"/>
          <a:stretch>
            <a:fillRect/>
          </a:stretch>
        </p:blipFill>
        <p:spPr>
          <a:xfrm>
            <a:off x="10699943" y="5987967"/>
            <a:ext cx="1307713" cy="590252"/>
          </a:xfrm>
          <a:prstGeom prst="rect">
            <a:avLst/>
          </a:prstGeom>
        </p:spPr>
      </p:pic>
    </p:spTree>
    <p:extLst>
      <p:ext uri="{BB962C8B-B14F-4D97-AF65-F5344CB8AC3E}">
        <p14:creationId xmlns:p14="http://schemas.microsoft.com/office/powerpoint/2010/main" val="394959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F23F-2988-EC02-4F87-426AAA7A5A80}"/>
              </a:ext>
            </a:extLst>
          </p:cNvPr>
          <p:cNvSpPr>
            <a:spLocks noGrp="1"/>
          </p:cNvSpPr>
          <p:nvPr>
            <p:ph type="title"/>
          </p:nvPr>
        </p:nvSpPr>
        <p:spPr/>
        <p:txBody>
          <a:bodyPr/>
          <a:lstStyle/>
          <a:p>
            <a:r>
              <a:rPr lang="en-GB" dirty="0"/>
              <a:t>Cycle Paths</a:t>
            </a:r>
          </a:p>
        </p:txBody>
      </p:sp>
      <p:pic>
        <p:nvPicPr>
          <p:cNvPr id="3" name="Picture 2">
            <a:extLst>
              <a:ext uri="{FF2B5EF4-FFF2-40B4-BE49-F238E27FC236}">
                <a16:creationId xmlns:a16="http://schemas.microsoft.com/office/drawing/2014/main" id="{0802EA36-63B5-6A10-34F2-C2517BA0842C}"/>
              </a:ext>
            </a:extLst>
          </p:cNvPr>
          <p:cNvPicPr>
            <a:picLocks noChangeAspect="1"/>
          </p:cNvPicPr>
          <p:nvPr/>
        </p:nvPicPr>
        <p:blipFill>
          <a:blip r:embed="rId2"/>
          <a:stretch>
            <a:fillRect/>
          </a:stretch>
        </p:blipFill>
        <p:spPr>
          <a:xfrm>
            <a:off x="787179" y="1642965"/>
            <a:ext cx="10363200" cy="3996140"/>
          </a:xfrm>
          <a:prstGeom prst="rect">
            <a:avLst/>
          </a:prstGeom>
        </p:spPr>
      </p:pic>
      <p:pic>
        <p:nvPicPr>
          <p:cNvPr id="4" name="Picture 3">
            <a:extLst>
              <a:ext uri="{FF2B5EF4-FFF2-40B4-BE49-F238E27FC236}">
                <a16:creationId xmlns:a16="http://schemas.microsoft.com/office/drawing/2014/main" id="{EE236013-9CF6-8B3E-0BA7-5514CB3E0F3E}"/>
              </a:ext>
            </a:extLst>
          </p:cNvPr>
          <p:cNvPicPr>
            <a:picLocks noChangeAspect="1"/>
          </p:cNvPicPr>
          <p:nvPr/>
        </p:nvPicPr>
        <p:blipFill>
          <a:blip r:embed="rId3"/>
          <a:stretch>
            <a:fillRect/>
          </a:stretch>
        </p:blipFill>
        <p:spPr>
          <a:xfrm>
            <a:off x="10699943" y="5987967"/>
            <a:ext cx="1307713" cy="590252"/>
          </a:xfrm>
          <a:prstGeom prst="rect">
            <a:avLst/>
          </a:prstGeom>
        </p:spPr>
      </p:pic>
    </p:spTree>
    <p:extLst>
      <p:ext uri="{BB962C8B-B14F-4D97-AF65-F5344CB8AC3E}">
        <p14:creationId xmlns:p14="http://schemas.microsoft.com/office/powerpoint/2010/main" val="3886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F1BD-5382-445F-2675-123137C98AA5}"/>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45476DD2-A237-9BA1-AA1E-69606B665766}"/>
              </a:ext>
            </a:extLst>
          </p:cNvPr>
          <p:cNvPicPr>
            <a:picLocks noChangeAspect="1"/>
          </p:cNvPicPr>
          <p:nvPr/>
        </p:nvPicPr>
        <p:blipFill>
          <a:blip r:embed="rId2"/>
          <a:stretch>
            <a:fillRect/>
          </a:stretch>
        </p:blipFill>
        <p:spPr>
          <a:xfrm>
            <a:off x="400225" y="257181"/>
            <a:ext cx="11300235" cy="4050263"/>
          </a:xfrm>
          <a:prstGeom prst="rect">
            <a:avLst/>
          </a:prstGeom>
        </p:spPr>
      </p:pic>
      <p:pic>
        <p:nvPicPr>
          <p:cNvPr id="5" name="Picture 4">
            <a:extLst>
              <a:ext uri="{FF2B5EF4-FFF2-40B4-BE49-F238E27FC236}">
                <a16:creationId xmlns:a16="http://schemas.microsoft.com/office/drawing/2014/main" id="{FC10FEDE-CA25-7130-44B3-EFFF85F66F70}"/>
              </a:ext>
            </a:extLst>
          </p:cNvPr>
          <p:cNvPicPr>
            <a:picLocks noChangeAspect="1"/>
          </p:cNvPicPr>
          <p:nvPr/>
        </p:nvPicPr>
        <p:blipFill>
          <a:blip r:embed="rId3"/>
          <a:stretch>
            <a:fillRect/>
          </a:stretch>
        </p:blipFill>
        <p:spPr>
          <a:xfrm>
            <a:off x="400225" y="4381656"/>
            <a:ext cx="11335371" cy="1078241"/>
          </a:xfrm>
          <a:prstGeom prst="rect">
            <a:avLst/>
          </a:prstGeom>
        </p:spPr>
      </p:pic>
      <p:sp>
        <p:nvSpPr>
          <p:cNvPr id="6" name="Rectangle 5">
            <a:extLst>
              <a:ext uri="{FF2B5EF4-FFF2-40B4-BE49-F238E27FC236}">
                <a16:creationId xmlns:a16="http://schemas.microsoft.com/office/drawing/2014/main" id="{8494F9FF-2B64-1C7D-A456-2068966E8E64}"/>
              </a:ext>
            </a:extLst>
          </p:cNvPr>
          <p:cNvSpPr/>
          <p:nvPr/>
        </p:nvSpPr>
        <p:spPr>
          <a:xfrm>
            <a:off x="8894859" y="3986254"/>
            <a:ext cx="2173357" cy="331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 name="Rectangle 6">
            <a:extLst>
              <a:ext uri="{FF2B5EF4-FFF2-40B4-BE49-F238E27FC236}">
                <a16:creationId xmlns:a16="http://schemas.microsoft.com/office/drawing/2014/main" id="{9D6C9C7B-A4E0-3267-F21C-C050B3B94C0A}"/>
              </a:ext>
            </a:extLst>
          </p:cNvPr>
          <p:cNvSpPr/>
          <p:nvPr/>
        </p:nvSpPr>
        <p:spPr>
          <a:xfrm>
            <a:off x="5186016" y="4730143"/>
            <a:ext cx="6391083" cy="331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Rectangle 7">
            <a:extLst>
              <a:ext uri="{FF2B5EF4-FFF2-40B4-BE49-F238E27FC236}">
                <a16:creationId xmlns:a16="http://schemas.microsoft.com/office/drawing/2014/main" id="{A757BC93-85C5-8A03-8778-07AC69D2B2C1}"/>
              </a:ext>
            </a:extLst>
          </p:cNvPr>
          <p:cNvSpPr/>
          <p:nvPr/>
        </p:nvSpPr>
        <p:spPr>
          <a:xfrm>
            <a:off x="456404" y="5068605"/>
            <a:ext cx="8088597" cy="331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3" name="Picture 2">
            <a:extLst>
              <a:ext uri="{FF2B5EF4-FFF2-40B4-BE49-F238E27FC236}">
                <a16:creationId xmlns:a16="http://schemas.microsoft.com/office/drawing/2014/main" id="{21D120A9-5FA7-370D-49AF-B3ABE384D462}"/>
              </a:ext>
            </a:extLst>
          </p:cNvPr>
          <p:cNvPicPr>
            <a:picLocks noChangeAspect="1"/>
          </p:cNvPicPr>
          <p:nvPr/>
        </p:nvPicPr>
        <p:blipFill>
          <a:blip r:embed="rId4"/>
          <a:stretch>
            <a:fillRect/>
          </a:stretch>
        </p:blipFill>
        <p:spPr>
          <a:xfrm>
            <a:off x="10699943" y="5987967"/>
            <a:ext cx="1307713" cy="590252"/>
          </a:xfrm>
          <a:prstGeom prst="rect">
            <a:avLst/>
          </a:prstGeom>
        </p:spPr>
      </p:pic>
    </p:spTree>
    <p:extLst>
      <p:ext uri="{BB962C8B-B14F-4D97-AF65-F5344CB8AC3E}">
        <p14:creationId xmlns:p14="http://schemas.microsoft.com/office/powerpoint/2010/main" val="224086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703D-7EFF-4AE4-DA30-6FE6CF96EF3C}"/>
              </a:ext>
            </a:extLst>
          </p:cNvPr>
          <p:cNvSpPr>
            <a:spLocks noGrp="1"/>
          </p:cNvSpPr>
          <p:nvPr>
            <p:ph type="title"/>
          </p:nvPr>
        </p:nvSpPr>
        <p:spPr/>
        <p:txBody>
          <a:bodyPr/>
          <a:lstStyle/>
          <a:p>
            <a:r>
              <a:rPr lang="en-GB" dirty="0"/>
              <a:t>EV Chargers</a:t>
            </a:r>
          </a:p>
        </p:txBody>
      </p:sp>
      <p:sp>
        <p:nvSpPr>
          <p:cNvPr id="3" name="Text Placeholder 2">
            <a:extLst>
              <a:ext uri="{FF2B5EF4-FFF2-40B4-BE49-F238E27FC236}">
                <a16:creationId xmlns:a16="http://schemas.microsoft.com/office/drawing/2014/main" id="{593E1893-93CF-A181-FB34-F9A6F650E872}"/>
              </a:ext>
            </a:extLst>
          </p:cNvPr>
          <p:cNvSpPr>
            <a:spLocks noGrp="1"/>
          </p:cNvSpPr>
          <p:nvPr>
            <p:ph type="body" idx="1"/>
          </p:nvPr>
        </p:nvSpPr>
        <p:spPr>
          <a:xfrm>
            <a:off x="339256" y="2177648"/>
            <a:ext cx="10938344" cy="3505200"/>
          </a:xfrm>
        </p:spPr>
        <p:txBody>
          <a:bodyPr/>
          <a:lstStyle/>
          <a:p>
            <a:r>
              <a:rPr lang="en-GB" dirty="0"/>
              <a:t>£191,000 grant</a:t>
            </a:r>
          </a:p>
          <a:p>
            <a:r>
              <a:rPr lang="en-GB" dirty="0"/>
              <a:t>66 chargers</a:t>
            </a:r>
          </a:p>
          <a:p>
            <a:r>
              <a:rPr lang="en-GB" dirty="0"/>
              <a:t>11 car parks</a:t>
            </a:r>
          </a:p>
        </p:txBody>
      </p:sp>
      <p:pic>
        <p:nvPicPr>
          <p:cNvPr id="6" name="Picture 5">
            <a:extLst>
              <a:ext uri="{FF2B5EF4-FFF2-40B4-BE49-F238E27FC236}">
                <a16:creationId xmlns:a16="http://schemas.microsoft.com/office/drawing/2014/main" id="{9E54291E-9E9F-91BE-3A31-6868B2A555BC}"/>
              </a:ext>
            </a:extLst>
          </p:cNvPr>
          <p:cNvPicPr>
            <a:picLocks noChangeAspect="1"/>
          </p:cNvPicPr>
          <p:nvPr/>
        </p:nvPicPr>
        <p:blipFill>
          <a:blip r:embed="rId2"/>
          <a:stretch>
            <a:fillRect/>
          </a:stretch>
        </p:blipFill>
        <p:spPr>
          <a:xfrm>
            <a:off x="4052514" y="2177648"/>
            <a:ext cx="5658679" cy="3537352"/>
          </a:xfrm>
          <a:prstGeom prst="rect">
            <a:avLst/>
          </a:prstGeom>
        </p:spPr>
      </p:pic>
      <p:pic>
        <p:nvPicPr>
          <p:cNvPr id="4" name="Picture 6" descr="Depict an electric vehicle (EV) charging station in the Cotswolds with an EV plugged in for charging. The scene is set in a picturesque location, surrounded by the characteristic rolling hills and traditional Cotswold stone walls. The focal point is a modern EV charger, seamlessly integrated into the rural setting, with a sleek electric vehicle connected to it. The cable from the charger extends to the vehicle, indicating active charging. This visual symbolises the practical application of sustainable technology in everyday life, enhancing the green credentials of this historic region. The backdrop features a tranquil countryside view, with the sun setting in the distance, casting a soft, golden light over the landscape and the vehicle, highlighting the synergy between innovation and conservation.">
            <a:extLst>
              <a:ext uri="{FF2B5EF4-FFF2-40B4-BE49-F238E27FC236}">
                <a16:creationId xmlns:a16="http://schemas.microsoft.com/office/drawing/2014/main" id="{A5753774-2957-D55C-2176-46EB6C6A81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2271" y="88125"/>
            <a:ext cx="3177212" cy="31772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2AFB706-5DDE-8346-16C8-BAFA1A6C7CAC}"/>
              </a:ext>
            </a:extLst>
          </p:cNvPr>
          <p:cNvSpPr txBox="1"/>
          <p:nvPr/>
        </p:nvSpPr>
        <p:spPr>
          <a:xfrm>
            <a:off x="7888866" y="4639813"/>
            <a:ext cx="556591" cy="461665"/>
          </a:xfrm>
          <a:prstGeom prst="rect">
            <a:avLst/>
          </a:prstGeom>
          <a:noFill/>
        </p:spPr>
        <p:txBody>
          <a:bodyPr wrap="square">
            <a:spAutoFit/>
          </a:bodyPr>
          <a:lstStyle/>
          <a:p>
            <a:r>
              <a:rPr lang="en-GB" sz="2400" dirty="0">
                <a:solidFill>
                  <a:schemeClr val="accent5">
                    <a:lumMod val="10000"/>
                  </a:schemeClr>
                </a:solidFill>
              </a:rPr>
              <a:t>#1</a:t>
            </a:r>
          </a:p>
        </p:txBody>
      </p:sp>
      <p:pic>
        <p:nvPicPr>
          <p:cNvPr id="5" name="Picture 4">
            <a:extLst>
              <a:ext uri="{FF2B5EF4-FFF2-40B4-BE49-F238E27FC236}">
                <a16:creationId xmlns:a16="http://schemas.microsoft.com/office/drawing/2014/main" id="{A1C2F4F3-6CB8-CCED-3185-34B4F8EE9F31}"/>
              </a:ext>
            </a:extLst>
          </p:cNvPr>
          <p:cNvPicPr>
            <a:picLocks noChangeAspect="1"/>
          </p:cNvPicPr>
          <p:nvPr/>
        </p:nvPicPr>
        <p:blipFill>
          <a:blip r:embed="rId4"/>
          <a:stretch>
            <a:fillRect/>
          </a:stretch>
        </p:blipFill>
        <p:spPr>
          <a:xfrm>
            <a:off x="10699943" y="5987967"/>
            <a:ext cx="1307713" cy="590252"/>
          </a:xfrm>
          <a:prstGeom prst="rect">
            <a:avLst/>
          </a:prstGeom>
        </p:spPr>
      </p:pic>
    </p:spTree>
    <p:extLst>
      <p:ext uri="{BB962C8B-B14F-4D97-AF65-F5344CB8AC3E}">
        <p14:creationId xmlns:p14="http://schemas.microsoft.com/office/powerpoint/2010/main" val="6147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703D-7EFF-4AE4-DA30-6FE6CF96EF3C}"/>
              </a:ext>
            </a:extLst>
          </p:cNvPr>
          <p:cNvSpPr>
            <a:spLocks noGrp="1"/>
          </p:cNvSpPr>
          <p:nvPr>
            <p:ph type="title"/>
          </p:nvPr>
        </p:nvSpPr>
        <p:spPr/>
        <p:txBody>
          <a:bodyPr/>
          <a:lstStyle/>
          <a:p>
            <a:r>
              <a:rPr lang="en-GB" dirty="0"/>
              <a:t>Retrofit</a:t>
            </a:r>
          </a:p>
        </p:txBody>
      </p:sp>
      <p:sp>
        <p:nvSpPr>
          <p:cNvPr id="3" name="Text Placeholder 2">
            <a:extLst>
              <a:ext uri="{FF2B5EF4-FFF2-40B4-BE49-F238E27FC236}">
                <a16:creationId xmlns:a16="http://schemas.microsoft.com/office/drawing/2014/main" id="{593E1893-93CF-A181-FB34-F9A6F650E872}"/>
              </a:ext>
            </a:extLst>
          </p:cNvPr>
          <p:cNvSpPr>
            <a:spLocks noGrp="1"/>
          </p:cNvSpPr>
          <p:nvPr>
            <p:ph type="body" idx="1"/>
          </p:nvPr>
        </p:nvSpPr>
        <p:spPr>
          <a:xfrm>
            <a:off x="131196" y="2177649"/>
            <a:ext cx="3921317" cy="3505200"/>
          </a:xfrm>
        </p:spPr>
        <p:txBody>
          <a:bodyPr/>
          <a:lstStyle/>
          <a:p>
            <a:r>
              <a:rPr lang="en-GB" dirty="0"/>
              <a:t>£100,000 Grant</a:t>
            </a:r>
          </a:p>
          <a:p>
            <a:r>
              <a:rPr lang="en-GB" dirty="0"/>
              <a:t>CDC, Cheltenham BC, Forrest DC &amp; CLG</a:t>
            </a:r>
          </a:p>
          <a:p>
            <a:r>
              <a:rPr lang="en-GB" dirty="0"/>
              <a:t>Community engagement &amp; advice</a:t>
            </a:r>
          </a:p>
          <a:p>
            <a:r>
              <a:rPr lang="en-GB" dirty="0"/>
              <a:t>Heat pumps, insulation &amp; solar</a:t>
            </a:r>
          </a:p>
        </p:txBody>
      </p:sp>
      <p:pic>
        <p:nvPicPr>
          <p:cNvPr id="6" name="Picture 6" descr="TRC 1">
            <a:extLst>
              <a:ext uri="{FF2B5EF4-FFF2-40B4-BE49-F238E27FC236}">
                <a16:creationId xmlns:a16="http://schemas.microsoft.com/office/drawing/2014/main" id="{61D81D50-C48F-7245-0108-AC0E15FF77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2325" y="5957101"/>
            <a:ext cx="1674151" cy="747499"/>
          </a:xfrm>
          <a:prstGeom prst="rect">
            <a:avLst/>
          </a:prstGeom>
          <a:solidFill>
            <a:srgbClr val="0060A6"/>
          </a:solidFill>
        </p:spPr>
      </p:pic>
      <p:pic>
        <p:nvPicPr>
          <p:cNvPr id="7" name="Picture 6">
            <a:extLst>
              <a:ext uri="{FF2B5EF4-FFF2-40B4-BE49-F238E27FC236}">
                <a16:creationId xmlns:a16="http://schemas.microsoft.com/office/drawing/2014/main" id="{CB6AB455-A8B1-2A74-76EB-11CBF59382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6515" y="5791155"/>
            <a:ext cx="1216115" cy="1079392"/>
          </a:xfrm>
          <a:prstGeom prst="rect">
            <a:avLst/>
          </a:prstGeom>
        </p:spPr>
      </p:pic>
      <p:pic>
        <p:nvPicPr>
          <p:cNvPr id="4" name="Picture 3">
            <a:extLst>
              <a:ext uri="{FF2B5EF4-FFF2-40B4-BE49-F238E27FC236}">
                <a16:creationId xmlns:a16="http://schemas.microsoft.com/office/drawing/2014/main" id="{C9C4EE81-5E3B-C937-C4F9-49B664092B13}"/>
              </a:ext>
            </a:extLst>
          </p:cNvPr>
          <p:cNvPicPr>
            <a:picLocks noChangeAspect="1"/>
          </p:cNvPicPr>
          <p:nvPr/>
        </p:nvPicPr>
        <p:blipFill>
          <a:blip r:embed="rId4"/>
          <a:stretch>
            <a:fillRect/>
          </a:stretch>
        </p:blipFill>
        <p:spPr>
          <a:xfrm>
            <a:off x="4052514" y="2177649"/>
            <a:ext cx="5658679" cy="3525792"/>
          </a:xfrm>
          <a:prstGeom prst="rect">
            <a:avLst/>
          </a:prstGeom>
        </p:spPr>
      </p:pic>
      <p:pic>
        <p:nvPicPr>
          <p:cNvPr id="5" name="Picture 2" descr="Visualise a close-up view of a heat pump unit mounted on a Cotswold stone wall, focusing on the details of the unit and its integration with the traditional stone. The heat pump, designed for efficiency and sustainability, is seen up close, allowing for a detailed examination of its modern design against the backdrop of the honey-coloured, textured Cotswold stone. This image highlights the juxtaposition between cutting-edge green technology and the timeless beauty of Cotswold architecture, showcasing the careful consideration given to preserving the aesthetic appeal of the historic setting while implementing renewable energy solutions. The focus is on the interaction between the sleek, contemporary heat pump and the rustic charm of the Cotswold stone, emphasizing the possibility of harmonious coexistence between technology and tradition.">
            <a:extLst>
              <a:ext uri="{FF2B5EF4-FFF2-40B4-BE49-F238E27FC236}">
                <a16:creationId xmlns:a16="http://schemas.microsoft.com/office/drawing/2014/main" id="{E15BF1EA-94F7-36DC-4ED4-8B7F71A3FE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79937" y="116274"/>
            <a:ext cx="3180868" cy="3180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087003-6024-228A-2FDB-E218F2C59298}"/>
              </a:ext>
            </a:extLst>
          </p:cNvPr>
          <p:cNvSpPr txBox="1"/>
          <p:nvPr/>
        </p:nvSpPr>
        <p:spPr>
          <a:xfrm>
            <a:off x="7888866" y="4639813"/>
            <a:ext cx="556591" cy="461665"/>
          </a:xfrm>
          <a:prstGeom prst="rect">
            <a:avLst/>
          </a:prstGeom>
          <a:noFill/>
        </p:spPr>
        <p:txBody>
          <a:bodyPr wrap="square">
            <a:spAutoFit/>
          </a:bodyPr>
          <a:lstStyle/>
          <a:p>
            <a:r>
              <a:rPr lang="en-GB" sz="2400" dirty="0">
                <a:solidFill>
                  <a:schemeClr val="accent5">
                    <a:lumMod val="10000"/>
                  </a:schemeClr>
                </a:solidFill>
              </a:rPr>
              <a:t>#2</a:t>
            </a:r>
          </a:p>
        </p:txBody>
      </p:sp>
      <p:pic>
        <p:nvPicPr>
          <p:cNvPr id="9" name="Picture 8">
            <a:extLst>
              <a:ext uri="{FF2B5EF4-FFF2-40B4-BE49-F238E27FC236}">
                <a16:creationId xmlns:a16="http://schemas.microsoft.com/office/drawing/2014/main" id="{C0BDEF4D-AC48-41DB-4EBE-2F00CB9E7DD3}"/>
              </a:ext>
            </a:extLst>
          </p:cNvPr>
          <p:cNvPicPr>
            <a:picLocks noChangeAspect="1"/>
          </p:cNvPicPr>
          <p:nvPr/>
        </p:nvPicPr>
        <p:blipFill>
          <a:blip r:embed="rId6"/>
          <a:stretch>
            <a:fillRect/>
          </a:stretch>
        </p:blipFill>
        <p:spPr>
          <a:xfrm>
            <a:off x="10699943" y="5987967"/>
            <a:ext cx="1307713" cy="590252"/>
          </a:xfrm>
          <a:prstGeom prst="rect">
            <a:avLst/>
          </a:prstGeom>
        </p:spPr>
      </p:pic>
    </p:spTree>
    <p:extLst>
      <p:ext uri="{BB962C8B-B14F-4D97-AF65-F5344CB8AC3E}">
        <p14:creationId xmlns:p14="http://schemas.microsoft.com/office/powerpoint/2010/main" val="262753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FF13B-AF41-0A7B-536B-271A3DEB1948}"/>
              </a:ext>
            </a:extLst>
          </p:cNvPr>
          <p:cNvSpPr>
            <a:spLocks noGrp="1"/>
          </p:cNvSpPr>
          <p:nvPr>
            <p:ph type="ctrTitle"/>
          </p:nvPr>
        </p:nvSpPr>
        <p:spPr>
          <a:xfrm>
            <a:off x="914400" y="2322443"/>
            <a:ext cx="10363200" cy="1371600"/>
          </a:xfrm>
        </p:spPr>
        <p:txBody>
          <a:bodyPr/>
          <a:lstStyle/>
          <a:p>
            <a:r>
              <a:rPr lang="en-GB" sz="4800" b="1" dirty="0"/>
              <a:t>Thames Head Community Energy</a:t>
            </a:r>
          </a:p>
        </p:txBody>
      </p:sp>
      <p:pic>
        <p:nvPicPr>
          <p:cNvPr id="1026" name="Picture 2" descr="Thames Head Energy">
            <a:extLst>
              <a:ext uri="{FF2B5EF4-FFF2-40B4-BE49-F238E27FC236}">
                <a16:creationId xmlns:a16="http://schemas.microsoft.com/office/drawing/2014/main" id="{FB571E77-2723-4FDB-CC0E-FF5908D60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8994" y="5856400"/>
            <a:ext cx="899821" cy="89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6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631D-8F29-C5FD-DDBA-240752D99BCC}"/>
              </a:ext>
            </a:extLst>
          </p:cNvPr>
          <p:cNvSpPr>
            <a:spLocks noGrp="1"/>
          </p:cNvSpPr>
          <p:nvPr>
            <p:ph type="title"/>
          </p:nvPr>
        </p:nvSpPr>
        <p:spPr/>
        <p:txBody>
          <a:bodyPr/>
          <a:lstStyle/>
          <a:p>
            <a:r>
              <a:rPr lang="en-GB" dirty="0"/>
              <a:t>Thames Head Community Energy Update</a:t>
            </a:r>
          </a:p>
        </p:txBody>
      </p:sp>
      <p:sp>
        <p:nvSpPr>
          <p:cNvPr id="3" name="Text Placeholder 2">
            <a:extLst>
              <a:ext uri="{FF2B5EF4-FFF2-40B4-BE49-F238E27FC236}">
                <a16:creationId xmlns:a16="http://schemas.microsoft.com/office/drawing/2014/main" id="{31A4801C-E9B3-0246-DBDB-51EC8AE3CA1D}"/>
              </a:ext>
            </a:extLst>
          </p:cNvPr>
          <p:cNvSpPr>
            <a:spLocks noGrp="1"/>
          </p:cNvSpPr>
          <p:nvPr>
            <p:ph type="body" idx="1"/>
          </p:nvPr>
        </p:nvSpPr>
        <p:spPr/>
        <p:txBody>
          <a:bodyPr/>
          <a:lstStyle/>
          <a:p>
            <a:r>
              <a:rPr lang="en-GB" dirty="0"/>
              <a:t>£60,000+ funds raised</a:t>
            </a:r>
          </a:p>
          <a:p>
            <a:r>
              <a:rPr lang="en-GB" dirty="0"/>
              <a:t>Community Benefits Society (CBS)</a:t>
            </a:r>
          </a:p>
          <a:p>
            <a:r>
              <a:rPr lang="en-GB" dirty="0"/>
              <a:t>7 directors + Champions</a:t>
            </a:r>
          </a:p>
        </p:txBody>
      </p:sp>
      <p:pic>
        <p:nvPicPr>
          <p:cNvPr id="2050" name="Picture 2" descr="A picturesque scene in the Cotswolds showcasing a community energy project. The image includes a small, traditional village with stone cottages and rolling green hills. In the foreground, there are solar panels installed on the roofs of some cottages and a small wind turbine in a nearby field. Villagers are gathered around discussing the project, some are tending to a community garden. The sky is clear with a bright sun, indicating a focus on renewable energy sources. There are also some information boards explaining the community energy initiatives.">
            <a:extLst>
              <a:ext uri="{FF2B5EF4-FFF2-40B4-BE49-F238E27FC236}">
                <a16:creationId xmlns:a16="http://schemas.microsoft.com/office/drawing/2014/main" id="{56104AA0-1033-D840-7B59-CF5076954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712" y="2056645"/>
            <a:ext cx="5343441" cy="305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ames Head Energy">
            <a:extLst>
              <a:ext uri="{FF2B5EF4-FFF2-40B4-BE49-F238E27FC236}">
                <a16:creationId xmlns:a16="http://schemas.microsoft.com/office/drawing/2014/main" id="{66DF460C-D216-B04D-0D9D-C9DD3E451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994" y="5856400"/>
            <a:ext cx="899821" cy="89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3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631D-8F29-C5FD-DDBA-240752D99BCC}"/>
              </a:ext>
            </a:extLst>
          </p:cNvPr>
          <p:cNvSpPr>
            <a:spLocks noGrp="1"/>
          </p:cNvSpPr>
          <p:nvPr>
            <p:ph type="title"/>
          </p:nvPr>
        </p:nvSpPr>
        <p:spPr/>
        <p:txBody>
          <a:bodyPr/>
          <a:lstStyle/>
          <a:p>
            <a:r>
              <a:rPr lang="en-GB" dirty="0"/>
              <a:t>Home Solar + Batteries</a:t>
            </a:r>
          </a:p>
        </p:txBody>
      </p:sp>
      <p:sp>
        <p:nvSpPr>
          <p:cNvPr id="3" name="Text Placeholder 2">
            <a:extLst>
              <a:ext uri="{FF2B5EF4-FFF2-40B4-BE49-F238E27FC236}">
                <a16:creationId xmlns:a16="http://schemas.microsoft.com/office/drawing/2014/main" id="{31A4801C-E9B3-0246-DBDB-51EC8AE3CA1D}"/>
              </a:ext>
            </a:extLst>
          </p:cNvPr>
          <p:cNvSpPr>
            <a:spLocks noGrp="1"/>
          </p:cNvSpPr>
          <p:nvPr>
            <p:ph type="body" idx="1"/>
          </p:nvPr>
        </p:nvSpPr>
        <p:spPr>
          <a:xfrm>
            <a:off x="186195" y="1981200"/>
            <a:ext cx="6365517" cy="3505200"/>
          </a:xfrm>
        </p:spPr>
        <p:txBody>
          <a:bodyPr/>
          <a:lstStyle/>
          <a:p>
            <a:r>
              <a:rPr lang="en-GB" dirty="0"/>
              <a:t>14 homes</a:t>
            </a:r>
          </a:p>
          <a:p>
            <a:r>
              <a:rPr lang="en-GB" dirty="0"/>
              <a:t>~17 tonnes of CO2 saved per year</a:t>
            </a:r>
          </a:p>
          <a:p>
            <a:r>
              <a:rPr lang="en-GB" dirty="0"/>
              <a:t>~£20,000 savings per year</a:t>
            </a:r>
          </a:p>
          <a:p>
            <a:r>
              <a:rPr lang="en-GB" dirty="0"/>
              <a:t>~69mWh electricity = 280,000 EV miles per year</a:t>
            </a:r>
          </a:p>
          <a:p>
            <a:endParaRPr lang="en-GB" dirty="0"/>
          </a:p>
          <a:p>
            <a:r>
              <a:rPr lang="en-GB" dirty="0"/>
              <a:t>Battery only option</a:t>
            </a:r>
          </a:p>
        </p:txBody>
      </p:sp>
      <p:pic>
        <p:nvPicPr>
          <p:cNvPr id="2050" name="Picture 2" descr="A picturesque scene in the Cotswolds showcasing a community energy project. The image includes a small, traditional village with stone cottages and rolling green hills. In the foreground, there are solar panels installed on the roofs of some cottages and a small wind turbine in a nearby field. Villagers are gathered around discussing the project, some are tending to a community garden. The sky is clear with a bright sun, indicating a focus on renewable energy sources. There are also some information boards explaining the community energy initiatives.">
            <a:extLst>
              <a:ext uri="{FF2B5EF4-FFF2-40B4-BE49-F238E27FC236}">
                <a16:creationId xmlns:a16="http://schemas.microsoft.com/office/drawing/2014/main" id="{56104AA0-1033-D840-7B59-CF5076954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712" y="2056645"/>
            <a:ext cx="5343441" cy="305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ames Head Energy">
            <a:extLst>
              <a:ext uri="{FF2B5EF4-FFF2-40B4-BE49-F238E27FC236}">
                <a16:creationId xmlns:a16="http://schemas.microsoft.com/office/drawing/2014/main" id="{067AD045-3310-7A11-9EBC-C158AC7DE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994" y="5856400"/>
            <a:ext cx="899821" cy="89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8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631D-8F29-C5FD-DDBA-240752D99BCC}"/>
              </a:ext>
            </a:extLst>
          </p:cNvPr>
          <p:cNvSpPr>
            <a:spLocks noGrp="1"/>
          </p:cNvSpPr>
          <p:nvPr>
            <p:ph type="title"/>
          </p:nvPr>
        </p:nvSpPr>
        <p:spPr/>
        <p:txBody>
          <a:bodyPr/>
          <a:lstStyle/>
          <a:p>
            <a:r>
              <a:rPr lang="en-GB" dirty="0"/>
              <a:t>Village Hall Projects</a:t>
            </a:r>
          </a:p>
        </p:txBody>
      </p:sp>
      <p:sp>
        <p:nvSpPr>
          <p:cNvPr id="3" name="Text Placeholder 2">
            <a:extLst>
              <a:ext uri="{FF2B5EF4-FFF2-40B4-BE49-F238E27FC236}">
                <a16:creationId xmlns:a16="http://schemas.microsoft.com/office/drawing/2014/main" id="{31A4801C-E9B3-0246-DBDB-51EC8AE3CA1D}"/>
              </a:ext>
            </a:extLst>
          </p:cNvPr>
          <p:cNvSpPr>
            <a:spLocks noGrp="1"/>
          </p:cNvSpPr>
          <p:nvPr>
            <p:ph type="body" idx="1"/>
          </p:nvPr>
        </p:nvSpPr>
        <p:spPr>
          <a:xfrm>
            <a:off x="186194" y="1981200"/>
            <a:ext cx="11091407" cy="3505200"/>
          </a:xfrm>
        </p:spPr>
        <p:txBody>
          <a:bodyPr/>
          <a:lstStyle/>
          <a:p>
            <a:r>
              <a:rPr lang="en-GB" dirty="0"/>
              <a:t>New heating system </a:t>
            </a:r>
          </a:p>
          <a:p>
            <a:r>
              <a:rPr lang="en-GB" dirty="0"/>
              <a:t>Grant application</a:t>
            </a:r>
          </a:p>
          <a:p>
            <a:endParaRPr lang="en-GB" dirty="0"/>
          </a:p>
          <a:p>
            <a:r>
              <a:rPr lang="en-GB" dirty="0"/>
              <a:t>EV Chargers</a:t>
            </a:r>
          </a:p>
          <a:p>
            <a:r>
              <a:rPr lang="en-GB" dirty="0"/>
              <a:t>Grant funded</a:t>
            </a:r>
          </a:p>
        </p:txBody>
      </p:sp>
      <p:pic>
        <p:nvPicPr>
          <p:cNvPr id="4" name="Picture 2" descr="Thames Head Energy">
            <a:extLst>
              <a:ext uri="{FF2B5EF4-FFF2-40B4-BE49-F238E27FC236}">
                <a16:creationId xmlns:a16="http://schemas.microsoft.com/office/drawing/2014/main" id="{19D43D4C-53A1-F433-7C8F-627A0EB4F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94" y="5905168"/>
            <a:ext cx="899821" cy="8998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ECFFC741-03F9-B141-EA8A-EDC525443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374" y="2040174"/>
            <a:ext cx="7060759" cy="302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72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3" name="TextBox 2">
            <a:extLst>
              <a:ext uri="{FF2B5EF4-FFF2-40B4-BE49-F238E27FC236}">
                <a16:creationId xmlns:a16="http://schemas.microsoft.com/office/drawing/2014/main" id="{1EECC57A-75A6-28B4-6C77-A35E4B730655}"/>
              </a:ext>
            </a:extLst>
          </p:cNvPr>
          <p:cNvSpPr txBox="1"/>
          <p:nvPr/>
        </p:nvSpPr>
        <p:spPr>
          <a:xfrm>
            <a:off x="3016578" y="2157822"/>
            <a:ext cx="5618376" cy="523220"/>
          </a:xfrm>
          <a:prstGeom prst="rect">
            <a:avLst/>
          </a:prstGeom>
          <a:noFill/>
        </p:spPr>
        <p:txBody>
          <a:bodyPr wrap="square" rtlCol="0">
            <a:spAutoFit/>
          </a:bodyPr>
          <a:lstStyle/>
          <a:p>
            <a:r>
              <a:rPr lang="en-GB" sz="2800" b="1" dirty="0"/>
              <a:t>Agenda</a:t>
            </a:r>
          </a:p>
        </p:txBody>
      </p:sp>
      <p:sp>
        <p:nvSpPr>
          <p:cNvPr id="4" name="TextBox 3">
            <a:extLst>
              <a:ext uri="{FF2B5EF4-FFF2-40B4-BE49-F238E27FC236}">
                <a16:creationId xmlns:a16="http://schemas.microsoft.com/office/drawing/2014/main" id="{AA8D19F7-C6E0-E5D7-3F12-2FBACE90E115}"/>
              </a:ext>
            </a:extLst>
          </p:cNvPr>
          <p:cNvSpPr txBox="1"/>
          <p:nvPr/>
        </p:nvSpPr>
        <p:spPr>
          <a:xfrm>
            <a:off x="3016578" y="2944876"/>
            <a:ext cx="9078013" cy="3019288"/>
          </a:xfrm>
          <a:prstGeom prst="rect">
            <a:avLst/>
          </a:prstGeom>
          <a:noFill/>
        </p:spPr>
        <p:txBody>
          <a:bodyPr wrap="square" rtlCol="0">
            <a:spAutoFit/>
          </a:bodyPr>
          <a:lstStyle/>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Andy Clark - Parish Council Overview</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Nick Cartwright – Village Lake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James Ponting – Lower Mill Estate Ecologist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Matthew Millett – Cotswold Lakes Trust Development Director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Mike McKeown – Cotswold District Council and Thames Head Energy</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Open Forum</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1600" dirty="0"/>
          </a:p>
        </p:txBody>
      </p:sp>
    </p:spTree>
    <p:extLst>
      <p:ext uri="{BB962C8B-B14F-4D97-AF65-F5344CB8AC3E}">
        <p14:creationId xmlns:p14="http://schemas.microsoft.com/office/powerpoint/2010/main" val="3832570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631D-8F29-C5FD-DDBA-240752D99BCC}"/>
              </a:ext>
            </a:extLst>
          </p:cNvPr>
          <p:cNvSpPr>
            <a:spLocks noGrp="1"/>
          </p:cNvSpPr>
          <p:nvPr>
            <p:ph type="title"/>
          </p:nvPr>
        </p:nvSpPr>
        <p:spPr/>
        <p:txBody>
          <a:bodyPr/>
          <a:lstStyle/>
          <a:p>
            <a:r>
              <a:rPr lang="en-GB" dirty="0"/>
              <a:t>Community Solar Farm</a:t>
            </a:r>
          </a:p>
        </p:txBody>
      </p:sp>
      <p:sp>
        <p:nvSpPr>
          <p:cNvPr id="3" name="Text Placeholder 2">
            <a:extLst>
              <a:ext uri="{FF2B5EF4-FFF2-40B4-BE49-F238E27FC236}">
                <a16:creationId xmlns:a16="http://schemas.microsoft.com/office/drawing/2014/main" id="{31A4801C-E9B3-0246-DBDB-51EC8AE3CA1D}"/>
              </a:ext>
            </a:extLst>
          </p:cNvPr>
          <p:cNvSpPr>
            <a:spLocks noGrp="1"/>
          </p:cNvSpPr>
          <p:nvPr>
            <p:ph type="body" idx="1"/>
          </p:nvPr>
        </p:nvSpPr>
        <p:spPr>
          <a:xfrm>
            <a:off x="186194" y="1981200"/>
            <a:ext cx="11091407" cy="3505200"/>
          </a:xfrm>
        </p:spPr>
        <p:txBody>
          <a:bodyPr/>
          <a:lstStyle/>
          <a:p>
            <a:r>
              <a:rPr lang="en-GB" dirty="0"/>
              <a:t>£40,000 Grant Funding</a:t>
            </a:r>
          </a:p>
          <a:p>
            <a:r>
              <a:rPr lang="en-GB" dirty="0"/>
              <a:t>Cotswold District</a:t>
            </a:r>
          </a:p>
          <a:p>
            <a:r>
              <a:rPr lang="en-GB" dirty="0"/>
              <a:t>South Cotswolds Constituency</a:t>
            </a:r>
          </a:p>
          <a:p>
            <a:endParaRPr lang="en-GB" dirty="0"/>
          </a:p>
          <a:p>
            <a:r>
              <a:rPr lang="en-GB" dirty="0"/>
              <a:t>Profits to the communities</a:t>
            </a:r>
          </a:p>
        </p:txBody>
      </p:sp>
      <p:pic>
        <p:nvPicPr>
          <p:cNvPr id="5122" name="Picture 2" descr="A picturesque scene of a community solar farm in the Cotswolds. The image features rows of solar panels spread across a gently rolling green field, surrounded by traditional stone cottages and lush countryside. Villagers are seen working together, some installing solar panels while others are discussing the project. The sky is clear with bright sunlight, emphasizing the effectiveness of the solar panels. In the background, there are information boards explaining the community solar farm initiative. The setting is vibrant and harmonious, showcasing a sustainable energy project within a beautiful rural landscape.">
            <a:extLst>
              <a:ext uri="{FF2B5EF4-FFF2-40B4-BE49-F238E27FC236}">
                <a16:creationId xmlns:a16="http://schemas.microsoft.com/office/drawing/2014/main" id="{515BF6C7-E2B0-6780-5E44-876371EFF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658" y="1696941"/>
            <a:ext cx="6779149" cy="3873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ames Head Energy">
            <a:extLst>
              <a:ext uri="{FF2B5EF4-FFF2-40B4-BE49-F238E27FC236}">
                <a16:creationId xmlns:a16="http://schemas.microsoft.com/office/drawing/2014/main" id="{F5C70CCA-278C-90C0-16A1-F0C51959C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994" y="5856400"/>
            <a:ext cx="899821" cy="89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3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3" name="TextBox 2">
            <a:extLst>
              <a:ext uri="{FF2B5EF4-FFF2-40B4-BE49-F238E27FC236}">
                <a16:creationId xmlns:a16="http://schemas.microsoft.com/office/drawing/2014/main" id="{1EECC57A-75A6-28B4-6C77-A35E4B730655}"/>
              </a:ext>
            </a:extLst>
          </p:cNvPr>
          <p:cNvSpPr txBox="1"/>
          <p:nvPr/>
        </p:nvSpPr>
        <p:spPr>
          <a:xfrm>
            <a:off x="3016578" y="2157822"/>
            <a:ext cx="5618376" cy="523220"/>
          </a:xfrm>
          <a:prstGeom prst="rect">
            <a:avLst/>
          </a:prstGeom>
          <a:noFill/>
        </p:spPr>
        <p:txBody>
          <a:bodyPr wrap="square" rtlCol="0">
            <a:spAutoFit/>
          </a:bodyPr>
          <a:lstStyle/>
          <a:p>
            <a:r>
              <a:rPr lang="en-GB" sz="2800" b="1" dirty="0"/>
              <a:t>Your Parish Councillors</a:t>
            </a:r>
          </a:p>
        </p:txBody>
      </p:sp>
      <p:sp>
        <p:nvSpPr>
          <p:cNvPr id="4" name="TextBox 3">
            <a:extLst>
              <a:ext uri="{FF2B5EF4-FFF2-40B4-BE49-F238E27FC236}">
                <a16:creationId xmlns:a16="http://schemas.microsoft.com/office/drawing/2014/main" id="{AA8D19F7-C6E0-E5D7-3F12-2FBACE90E115}"/>
              </a:ext>
            </a:extLst>
          </p:cNvPr>
          <p:cNvSpPr txBox="1"/>
          <p:nvPr/>
        </p:nvSpPr>
        <p:spPr>
          <a:xfrm>
            <a:off x="3016578" y="2826127"/>
            <a:ext cx="9078013" cy="4031873"/>
          </a:xfrm>
          <a:prstGeom prst="rect">
            <a:avLst/>
          </a:prstGeom>
          <a:noFill/>
        </p:spPr>
        <p:txBody>
          <a:bodyPr wrap="square" rtlCol="0">
            <a:spAutoFit/>
          </a:bodyPr>
          <a:lstStyle/>
          <a:p>
            <a:r>
              <a:rPr lang="en-GB" sz="1600" dirty="0"/>
              <a:t>Andy Clark – Chair</a:t>
            </a:r>
          </a:p>
          <a:p>
            <a:endParaRPr lang="en-GB" sz="1600" dirty="0"/>
          </a:p>
          <a:p>
            <a:r>
              <a:rPr lang="en-GB" sz="1600" dirty="0"/>
              <a:t>Graham Valentine – Finance</a:t>
            </a:r>
          </a:p>
          <a:p>
            <a:endParaRPr lang="en-GB" sz="1600" dirty="0"/>
          </a:p>
          <a:p>
            <a:r>
              <a:rPr lang="en-GB" sz="1600" dirty="0"/>
              <a:t>Hillary Collins - Flooding</a:t>
            </a:r>
          </a:p>
          <a:p>
            <a:endParaRPr lang="en-GB" sz="1600" dirty="0"/>
          </a:p>
          <a:p>
            <a:r>
              <a:rPr lang="en-GB" sz="1600" dirty="0"/>
              <a:t>John Whitwell – Environment &amp; Footpaths</a:t>
            </a:r>
          </a:p>
          <a:p>
            <a:endParaRPr lang="en-GB" sz="1600" dirty="0"/>
          </a:p>
          <a:p>
            <a:r>
              <a:rPr lang="en-GB" sz="1600" dirty="0"/>
              <a:t>Mandy Keegan – Planning</a:t>
            </a:r>
          </a:p>
          <a:p>
            <a:endParaRPr lang="en-GB" sz="1600" dirty="0"/>
          </a:p>
          <a:p>
            <a:r>
              <a:rPr lang="en-GB" sz="1600" dirty="0"/>
              <a:t>Mark Hastie-Oldland – Highways</a:t>
            </a:r>
          </a:p>
          <a:p>
            <a:endParaRPr lang="en-GB" sz="1600" dirty="0"/>
          </a:p>
          <a:p>
            <a:r>
              <a:rPr lang="en-GB" sz="1600" dirty="0"/>
              <a:t>Nick Hunt – Local Business and Other Organisations</a:t>
            </a:r>
          </a:p>
          <a:p>
            <a:endParaRPr lang="en-GB" sz="1600" dirty="0"/>
          </a:p>
          <a:p>
            <a:r>
              <a:rPr lang="en-GB" sz="1600" dirty="0"/>
              <a:t>Karen Holdsworth – Parish Clerk</a:t>
            </a:r>
          </a:p>
          <a:p>
            <a:endParaRPr lang="en-GB" sz="1600" dirty="0"/>
          </a:p>
        </p:txBody>
      </p:sp>
    </p:spTree>
    <p:extLst>
      <p:ext uri="{BB962C8B-B14F-4D97-AF65-F5344CB8AC3E}">
        <p14:creationId xmlns:p14="http://schemas.microsoft.com/office/powerpoint/2010/main" val="392164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3" name="TextBox 2">
            <a:extLst>
              <a:ext uri="{FF2B5EF4-FFF2-40B4-BE49-F238E27FC236}">
                <a16:creationId xmlns:a16="http://schemas.microsoft.com/office/drawing/2014/main" id="{1EECC57A-75A6-28B4-6C77-A35E4B730655}"/>
              </a:ext>
            </a:extLst>
          </p:cNvPr>
          <p:cNvSpPr txBox="1"/>
          <p:nvPr/>
        </p:nvSpPr>
        <p:spPr>
          <a:xfrm>
            <a:off x="1819374" y="2299224"/>
            <a:ext cx="5618376" cy="523220"/>
          </a:xfrm>
          <a:prstGeom prst="rect">
            <a:avLst/>
          </a:prstGeom>
          <a:noFill/>
        </p:spPr>
        <p:txBody>
          <a:bodyPr wrap="square" rtlCol="0">
            <a:spAutoFit/>
          </a:bodyPr>
          <a:lstStyle/>
          <a:p>
            <a:r>
              <a:rPr lang="en-GB" sz="2800" b="1" dirty="0"/>
              <a:t>Parish Council Objectives</a:t>
            </a:r>
          </a:p>
        </p:txBody>
      </p:sp>
      <p:sp>
        <p:nvSpPr>
          <p:cNvPr id="4" name="TextBox 3">
            <a:extLst>
              <a:ext uri="{FF2B5EF4-FFF2-40B4-BE49-F238E27FC236}">
                <a16:creationId xmlns:a16="http://schemas.microsoft.com/office/drawing/2014/main" id="{AA8D19F7-C6E0-E5D7-3F12-2FBACE90E115}"/>
              </a:ext>
            </a:extLst>
          </p:cNvPr>
          <p:cNvSpPr txBox="1"/>
          <p:nvPr/>
        </p:nvSpPr>
        <p:spPr>
          <a:xfrm>
            <a:off x="1819374" y="2944876"/>
            <a:ext cx="10275218" cy="3539430"/>
          </a:xfrm>
          <a:prstGeom prst="rect">
            <a:avLst/>
          </a:prstGeom>
          <a:noFill/>
        </p:spPr>
        <p:txBody>
          <a:bodyPr wrap="square" rtlCol="0">
            <a:spAutoFit/>
          </a:bodyPr>
          <a:lstStyle/>
          <a:p>
            <a:r>
              <a:rPr lang="en-GB" sz="1600" dirty="0"/>
              <a:t>Maintain the character of the parish in line with the Neighbourhood Development Plan and feedback from the most recent community survey.</a:t>
            </a:r>
          </a:p>
          <a:p>
            <a:endParaRPr lang="en-GB" sz="1600" dirty="0"/>
          </a:p>
          <a:p>
            <a:r>
              <a:rPr lang="en-GB" sz="1600" dirty="0"/>
              <a:t>Develop a sustainable financial plan for the next five years.</a:t>
            </a:r>
          </a:p>
          <a:p>
            <a:endParaRPr lang="en-GB" sz="1600" dirty="0"/>
          </a:p>
          <a:p>
            <a:r>
              <a:rPr lang="en-GB" sz="1600" dirty="0"/>
              <a:t>Document a flood protection plan for the parish.</a:t>
            </a:r>
          </a:p>
          <a:p>
            <a:endParaRPr lang="en-GB" sz="1600" dirty="0"/>
          </a:p>
          <a:p>
            <a:r>
              <a:rPr lang="en-GB" sz="1600" dirty="0"/>
              <a:t>Invest the Community Infrastructure Levy funds in line with agreed investment guidelines.</a:t>
            </a:r>
          </a:p>
          <a:p>
            <a:endParaRPr lang="en-GB" sz="1600" dirty="0"/>
          </a:p>
          <a:p>
            <a:r>
              <a:rPr lang="en-GB" sz="1600" dirty="0"/>
              <a:t>Maintain positive relationships and open dialogue with parishioners and other stakeholders such as District and County Councils, Cotswold Lakes Trust and other local bodies.</a:t>
            </a:r>
          </a:p>
          <a:p>
            <a:endParaRPr lang="en-GB" sz="1600" dirty="0"/>
          </a:p>
          <a:p>
            <a:r>
              <a:rPr lang="en-GB" sz="1600" dirty="0"/>
              <a:t>Seek opportunities to enhance the community infrastructure; includes utilities, pavements and footpaths.</a:t>
            </a:r>
          </a:p>
          <a:p>
            <a:endParaRPr lang="en-GB" sz="1600" dirty="0"/>
          </a:p>
        </p:txBody>
      </p:sp>
    </p:spTree>
    <p:extLst>
      <p:ext uri="{BB962C8B-B14F-4D97-AF65-F5344CB8AC3E}">
        <p14:creationId xmlns:p14="http://schemas.microsoft.com/office/powerpoint/2010/main" val="161288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3" name="TextBox 2">
            <a:extLst>
              <a:ext uri="{FF2B5EF4-FFF2-40B4-BE49-F238E27FC236}">
                <a16:creationId xmlns:a16="http://schemas.microsoft.com/office/drawing/2014/main" id="{1EECC57A-75A6-28B4-6C77-A35E4B730655}"/>
              </a:ext>
            </a:extLst>
          </p:cNvPr>
          <p:cNvSpPr txBox="1"/>
          <p:nvPr/>
        </p:nvSpPr>
        <p:spPr>
          <a:xfrm>
            <a:off x="2630078" y="2157822"/>
            <a:ext cx="6004876" cy="523220"/>
          </a:xfrm>
          <a:prstGeom prst="rect">
            <a:avLst/>
          </a:prstGeom>
          <a:noFill/>
        </p:spPr>
        <p:txBody>
          <a:bodyPr wrap="square" rtlCol="0">
            <a:spAutoFit/>
          </a:bodyPr>
          <a:lstStyle/>
          <a:p>
            <a:r>
              <a:rPr lang="en-GB" sz="2800" b="1" dirty="0"/>
              <a:t>Financial Summary</a:t>
            </a:r>
          </a:p>
        </p:txBody>
      </p:sp>
      <p:sp>
        <p:nvSpPr>
          <p:cNvPr id="4" name="TextBox 3">
            <a:extLst>
              <a:ext uri="{FF2B5EF4-FFF2-40B4-BE49-F238E27FC236}">
                <a16:creationId xmlns:a16="http://schemas.microsoft.com/office/drawing/2014/main" id="{AA8D19F7-C6E0-E5D7-3F12-2FBACE90E115}"/>
              </a:ext>
            </a:extLst>
          </p:cNvPr>
          <p:cNvSpPr txBox="1"/>
          <p:nvPr/>
        </p:nvSpPr>
        <p:spPr>
          <a:xfrm>
            <a:off x="2630078" y="2812901"/>
            <a:ext cx="9078013" cy="3354765"/>
          </a:xfrm>
          <a:prstGeom prst="rect">
            <a:avLst/>
          </a:prstGeom>
          <a:noFill/>
        </p:spPr>
        <p:txBody>
          <a:bodyPr wrap="square" rtlCol="0">
            <a:spAutoFit/>
          </a:bodyPr>
          <a:lstStyle/>
          <a:p>
            <a:r>
              <a:rPr lang="en-GB" sz="1600" b="1" dirty="0"/>
              <a:t>Increased Precept from £4000 to £6300 for 2024/25</a:t>
            </a:r>
          </a:p>
          <a:p>
            <a:r>
              <a:rPr lang="en-GB" sz="1200" dirty="0"/>
              <a:t>In order to provide income to cover expected spend </a:t>
            </a:r>
          </a:p>
          <a:p>
            <a:r>
              <a:rPr lang="en-GB" sz="1200" dirty="0"/>
              <a:t>Takes it to £14.65 per household versus CDC average of £99.51</a:t>
            </a:r>
          </a:p>
          <a:p>
            <a:endParaRPr lang="en-GB" sz="1600" dirty="0"/>
          </a:p>
          <a:p>
            <a:r>
              <a:rPr lang="en-GB" sz="1600" b="1" dirty="0"/>
              <a:t>Moved to Online Banking</a:t>
            </a:r>
          </a:p>
          <a:p>
            <a:endParaRPr lang="en-GB" sz="1600" b="1" dirty="0"/>
          </a:p>
          <a:p>
            <a:r>
              <a:rPr lang="en-GB" sz="1600" b="1" dirty="0"/>
              <a:t>Put Money into Interest Earning Accounts</a:t>
            </a:r>
          </a:p>
          <a:p>
            <a:endParaRPr lang="en-GB" sz="1600" b="1" dirty="0"/>
          </a:p>
          <a:p>
            <a:r>
              <a:rPr lang="en-GB" sz="1600" b="1" dirty="0"/>
              <a:t>Received Significant Community Infrastructure Levy Funds</a:t>
            </a:r>
          </a:p>
          <a:p>
            <a:endParaRPr lang="en-GB" sz="1600" b="1" dirty="0"/>
          </a:p>
          <a:p>
            <a:r>
              <a:rPr lang="en-GB" sz="1600" b="1" dirty="0"/>
              <a:t>Agreed Budget for Village Lake of £1250.00 pa (from Parish Field rental)</a:t>
            </a:r>
          </a:p>
          <a:p>
            <a:endParaRPr lang="en-GB" sz="1600" b="1" dirty="0"/>
          </a:p>
          <a:p>
            <a:r>
              <a:rPr lang="en-GB" sz="1600" b="1" dirty="0"/>
              <a:t>Seeking Other Funding Opportunities</a:t>
            </a:r>
          </a:p>
          <a:p>
            <a:r>
              <a:rPr lang="en-GB" sz="1200" dirty="0"/>
              <a:t>Active Travel Fund, Build Back Better, Rural England Prosperity Fund, Community Infrastructure Grants</a:t>
            </a:r>
            <a:endParaRPr lang="en-GB" sz="1600" dirty="0"/>
          </a:p>
        </p:txBody>
      </p:sp>
    </p:spTree>
    <p:extLst>
      <p:ext uri="{BB962C8B-B14F-4D97-AF65-F5344CB8AC3E}">
        <p14:creationId xmlns:p14="http://schemas.microsoft.com/office/powerpoint/2010/main" val="257452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3" name="TextBox 2">
            <a:extLst>
              <a:ext uri="{FF2B5EF4-FFF2-40B4-BE49-F238E27FC236}">
                <a16:creationId xmlns:a16="http://schemas.microsoft.com/office/drawing/2014/main" id="{E776ECFD-F1B4-B7D3-1647-224C31DB9506}"/>
              </a:ext>
            </a:extLst>
          </p:cNvPr>
          <p:cNvSpPr txBox="1"/>
          <p:nvPr/>
        </p:nvSpPr>
        <p:spPr>
          <a:xfrm>
            <a:off x="3638747" y="1809147"/>
            <a:ext cx="4835951" cy="4278094"/>
          </a:xfrm>
          <a:prstGeom prst="rect">
            <a:avLst/>
          </a:prstGeom>
          <a:noFill/>
        </p:spPr>
        <p:txBody>
          <a:bodyPr wrap="square" rtlCol="0">
            <a:spAutoFit/>
          </a:bodyPr>
          <a:lstStyle/>
          <a:p>
            <a:r>
              <a:rPr lang="en-GB" sz="2000" b="1" u="sng" dirty="0"/>
              <a:t>Income and Expenditure Excluding CIL</a:t>
            </a:r>
          </a:p>
          <a:p>
            <a:endParaRPr lang="en-GB" sz="1400" dirty="0"/>
          </a:p>
          <a:p>
            <a:r>
              <a:rPr lang="en-GB" sz="1400" dirty="0"/>
              <a:t>		</a:t>
            </a:r>
            <a:r>
              <a:rPr lang="en-GB" sz="1400" b="1" dirty="0"/>
              <a:t>2023/24		2022/23</a:t>
            </a:r>
          </a:p>
          <a:p>
            <a:r>
              <a:rPr lang="en-GB" sz="1400" b="1" u="sng" dirty="0"/>
              <a:t>Income</a:t>
            </a:r>
          </a:p>
          <a:p>
            <a:r>
              <a:rPr lang="en-GB" sz="1400" dirty="0"/>
              <a:t>Precept		4000		4000</a:t>
            </a:r>
          </a:p>
          <a:p>
            <a:r>
              <a:rPr lang="en-GB" sz="1400" dirty="0"/>
              <a:t>Parish Field Rent	1575		1500</a:t>
            </a:r>
          </a:p>
          <a:p>
            <a:r>
              <a:rPr lang="en-GB" sz="1400" dirty="0"/>
              <a:t>VAT Reclaim		552		1090</a:t>
            </a:r>
          </a:p>
          <a:p>
            <a:r>
              <a:rPr lang="en-GB" sz="1400" b="1" dirty="0"/>
              <a:t>Total Income	6127		6590</a:t>
            </a:r>
          </a:p>
          <a:p>
            <a:endParaRPr lang="en-GB" sz="1400" b="1" dirty="0"/>
          </a:p>
          <a:p>
            <a:r>
              <a:rPr lang="en-GB" sz="1400" b="1" dirty="0"/>
              <a:t>Expenditure</a:t>
            </a:r>
          </a:p>
          <a:p>
            <a:r>
              <a:rPr lang="en-GB" sz="1400" dirty="0"/>
              <a:t>Clerk’s Salary	3704		3055	</a:t>
            </a:r>
          </a:p>
          <a:p>
            <a:r>
              <a:rPr lang="en-GB" sz="1400" dirty="0"/>
              <a:t>Essential Spend	1059		856</a:t>
            </a:r>
          </a:p>
          <a:p>
            <a:r>
              <a:rPr lang="en-GB" sz="1400" dirty="0"/>
              <a:t>Other Expenses	641		551</a:t>
            </a:r>
          </a:p>
          <a:p>
            <a:r>
              <a:rPr lang="en-GB" sz="1400" dirty="0"/>
              <a:t>Village Lake		1182		1222</a:t>
            </a:r>
          </a:p>
          <a:p>
            <a:r>
              <a:rPr lang="en-GB" sz="1400" dirty="0"/>
              <a:t>Parish Field Legal			770</a:t>
            </a:r>
          </a:p>
          <a:p>
            <a:r>
              <a:rPr lang="en-GB" sz="1400" b="1" dirty="0"/>
              <a:t>Total Expenditure	6586		6454</a:t>
            </a:r>
          </a:p>
          <a:p>
            <a:endParaRPr lang="en-GB" sz="1400" dirty="0"/>
          </a:p>
          <a:p>
            <a:r>
              <a:rPr lang="en-GB" sz="1400" dirty="0"/>
              <a:t>Surplus		</a:t>
            </a:r>
            <a:r>
              <a:rPr lang="en-GB" sz="1400" dirty="0">
                <a:solidFill>
                  <a:srgbClr val="FF0000"/>
                </a:solidFill>
              </a:rPr>
              <a:t>(459)		</a:t>
            </a:r>
            <a:r>
              <a:rPr lang="en-GB" sz="1400" dirty="0"/>
              <a:t>136</a:t>
            </a:r>
          </a:p>
          <a:p>
            <a:r>
              <a:rPr lang="en-GB" sz="1400" dirty="0"/>
              <a:t>Excl VAT Reclaim	</a:t>
            </a:r>
            <a:r>
              <a:rPr lang="en-GB" sz="1400" dirty="0">
                <a:solidFill>
                  <a:srgbClr val="FF0000"/>
                </a:solidFill>
              </a:rPr>
              <a:t>(1011)		(954)</a:t>
            </a:r>
            <a:endParaRPr lang="en-GB" sz="1400" dirty="0"/>
          </a:p>
        </p:txBody>
      </p:sp>
      <p:sp>
        <p:nvSpPr>
          <p:cNvPr id="4" name="TextBox 3">
            <a:extLst>
              <a:ext uri="{FF2B5EF4-FFF2-40B4-BE49-F238E27FC236}">
                <a16:creationId xmlns:a16="http://schemas.microsoft.com/office/drawing/2014/main" id="{0DED4840-9A49-D6AA-424B-4B55B9225C75}"/>
              </a:ext>
            </a:extLst>
          </p:cNvPr>
          <p:cNvSpPr txBox="1"/>
          <p:nvPr/>
        </p:nvSpPr>
        <p:spPr>
          <a:xfrm>
            <a:off x="3638747" y="6172082"/>
            <a:ext cx="8201320" cy="461665"/>
          </a:xfrm>
          <a:prstGeom prst="rect">
            <a:avLst/>
          </a:prstGeom>
          <a:noFill/>
        </p:spPr>
        <p:txBody>
          <a:bodyPr wrap="square" rtlCol="0">
            <a:spAutoFit/>
          </a:bodyPr>
          <a:lstStyle/>
          <a:p>
            <a:r>
              <a:rPr lang="en-GB" sz="1200" dirty="0"/>
              <a:t>Essential spend includes software and other subscriptions, insurance, audit, defribulator maintenance</a:t>
            </a:r>
          </a:p>
          <a:p>
            <a:r>
              <a:rPr lang="en-GB" sz="1200" dirty="0"/>
              <a:t>Other expenditure includes printing, support for events such as litter picking, training</a:t>
            </a:r>
          </a:p>
        </p:txBody>
      </p:sp>
    </p:spTree>
    <p:extLst>
      <p:ext uri="{BB962C8B-B14F-4D97-AF65-F5344CB8AC3E}">
        <p14:creationId xmlns:p14="http://schemas.microsoft.com/office/powerpoint/2010/main" val="157693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5" name="TextBox 4">
            <a:extLst>
              <a:ext uri="{FF2B5EF4-FFF2-40B4-BE49-F238E27FC236}">
                <a16:creationId xmlns:a16="http://schemas.microsoft.com/office/drawing/2014/main" id="{653D1E1A-A2BE-C73D-10F1-54B80A7C9E3B}"/>
              </a:ext>
            </a:extLst>
          </p:cNvPr>
          <p:cNvSpPr txBox="1"/>
          <p:nvPr/>
        </p:nvSpPr>
        <p:spPr>
          <a:xfrm>
            <a:off x="914401" y="2771788"/>
            <a:ext cx="11217898" cy="3293209"/>
          </a:xfrm>
          <a:prstGeom prst="rect">
            <a:avLst/>
          </a:prstGeom>
          <a:noFill/>
        </p:spPr>
        <p:txBody>
          <a:bodyPr wrap="square" rtlCol="0">
            <a:spAutoFit/>
          </a:bodyPr>
          <a:lstStyle/>
          <a:p>
            <a:r>
              <a:rPr lang="en-GB" sz="1600" dirty="0"/>
              <a:t>			 April 1</a:t>
            </a:r>
            <a:r>
              <a:rPr lang="en-GB" sz="1600" baseline="30000" dirty="0"/>
              <a:t>st</a:t>
            </a:r>
            <a:r>
              <a:rPr lang="en-GB" sz="1600" dirty="0"/>
              <a:t> 2024 	April 1</a:t>
            </a:r>
            <a:r>
              <a:rPr lang="en-GB" sz="1600" baseline="30000" dirty="0"/>
              <a:t>st</a:t>
            </a:r>
            <a:r>
              <a:rPr lang="en-GB" sz="1600" dirty="0"/>
              <a:t> 2023	Change</a:t>
            </a:r>
          </a:p>
          <a:p>
            <a:endParaRPr lang="en-GB" sz="1600" dirty="0"/>
          </a:p>
          <a:p>
            <a:r>
              <a:rPr lang="en-GB" sz="1600" dirty="0"/>
              <a:t>General Reserves		 £3,293.01 	£3,949.73		-£656.72</a:t>
            </a:r>
          </a:p>
          <a:p>
            <a:endParaRPr lang="en-GB" sz="1600" dirty="0"/>
          </a:p>
          <a:p>
            <a:r>
              <a:rPr lang="en-GB" sz="1600" dirty="0"/>
              <a:t>Calor Funds (Village Lake)*	£428.00		£428.00		0</a:t>
            </a:r>
          </a:p>
          <a:p>
            <a:endParaRPr lang="en-GB" sz="1600" dirty="0"/>
          </a:p>
          <a:p>
            <a:r>
              <a:rPr lang="en-GB" sz="1600" dirty="0"/>
              <a:t>Community Infrastructure Levy*	 £66,063.58 	£12,820.74	£53,242.84</a:t>
            </a:r>
          </a:p>
          <a:p>
            <a:endParaRPr lang="en-GB" sz="1600" dirty="0"/>
          </a:p>
          <a:p>
            <a:r>
              <a:rPr lang="en-GB" sz="1600" dirty="0"/>
              <a:t>Total			 £69,784.59 	£17,198.17	£52,586.42</a:t>
            </a:r>
          </a:p>
          <a:p>
            <a:endParaRPr lang="en-GB" sz="1600" dirty="0"/>
          </a:p>
          <a:p>
            <a:r>
              <a:rPr lang="en-GB" sz="1600" dirty="0"/>
              <a:t>*Denotes Funds With Restricted Use</a:t>
            </a:r>
          </a:p>
          <a:p>
            <a:endParaRPr lang="en-GB" sz="1600" dirty="0"/>
          </a:p>
          <a:p>
            <a:r>
              <a:rPr lang="en-GB" sz="1600" b="1" dirty="0"/>
              <a:t>Further £35,640.77 CIL Received April 24</a:t>
            </a:r>
            <a:r>
              <a:rPr lang="en-GB" sz="1600" b="1" baseline="30000" dirty="0"/>
              <a:t>th</a:t>
            </a:r>
            <a:r>
              <a:rPr lang="en-GB" sz="1600" b="1" dirty="0"/>
              <a:t> 2024</a:t>
            </a:r>
            <a:r>
              <a:rPr lang="en-GB" sz="1600" dirty="0"/>
              <a:t>	</a:t>
            </a:r>
          </a:p>
        </p:txBody>
      </p:sp>
      <p:sp>
        <p:nvSpPr>
          <p:cNvPr id="6" name="TextBox 5">
            <a:extLst>
              <a:ext uri="{FF2B5EF4-FFF2-40B4-BE49-F238E27FC236}">
                <a16:creationId xmlns:a16="http://schemas.microsoft.com/office/drawing/2014/main" id="{B5550C68-C554-9D87-C958-A4D575AFCC2F}"/>
              </a:ext>
            </a:extLst>
          </p:cNvPr>
          <p:cNvSpPr txBox="1"/>
          <p:nvPr/>
        </p:nvSpPr>
        <p:spPr>
          <a:xfrm>
            <a:off x="914401" y="2071278"/>
            <a:ext cx="7409468" cy="523220"/>
          </a:xfrm>
          <a:prstGeom prst="rect">
            <a:avLst/>
          </a:prstGeom>
          <a:noFill/>
        </p:spPr>
        <p:txBody>
          <a:bodyPr wrap="square" rtlCol="0">
            <a:spAutoFit/>
          </a:bodyPr>
          <a:lstStyle/>
          <a:p>
            <a:r>
              <a:rPr lang="en-GB" sz="2800" b="1" dirty="0"/>
              <a:t>Parish Council Financial Holdings</a:t>
            </a:r>
          </a:p>
        </p:txBody>
      </p:sp>
    </p:spTree>
    <p:extLst>
      <p:ext uri="{BB962C8B-B14F-4D97-AF65-F5344CB8AC3E}">
        <p14:creationId xmlns:p14="http://schemas.microsoft.com/office/powerpoint/2010/main" val="166125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3" name="TextBox 2">
            <a:extLst>
              <a:ext uri="{FF2B5EF4-FFF2-40B4-BE49-F238E27FC236}">
                <a16:creationId xmlns:a16="http://schemas.microsoft.com/office/drawing/2014/main" id="{F0B81F09-B032-E179-6937-2694649E5721}"/>
              </a:ext>
            </a:extLst>
          </p:cNvPr>
          <p:cNvSpPr txBox="1"/>
          <p:nvPr/>
        </p:nvSpPr>
        <p:spPr>
          <a:xfrm>
            <a:off x="664588" y="2526227"/>
            <a:ext cx="5275869" cy="3477875"/>
          </a:xfrm>
          <a:prstGeom prst="rect">
            <a:avLst/>
          </a:prstGeom>
          <a:solidFill>
            <a:schemeClr val="accent4"/>
          </a:solidFill>
        </p:spPr>
        <p:txBody>
          <a:bodyPr wrap="square" rtlCol="0">
            <a:spAutoFit/>
          </a:bodyPr>
          <a:lstStyle/>
          <a:p>
            <a:r>
              <a:rPr lang="en-GB" sz="2400" b="1" dirty="0"/>
              <a:t>CIL Investment Criteria</a:t>
            </a:r>
          </a:p>
          <a:p>
            <a:endParaRPr lang="en-GB" sz="1400" dirty="0"/>
          </a:p>
          <a:p>
            <a:r>
              <a:rPr lang="en-GB" sz="1400" dirty="0"/>
              <a:t>Number of parishioners who would benefit</a:t>
            </a:r>
          </a:p>
          <a:p>
            <a:endParaRPr lang="en-GB" sz="1400" dirty="0"/>
          </a:p>
          <a:p>
            <a:r>
              <a:rPr lang="en-GB" sz="1400" dirty="0"/>
              <a:t>Whether it benefits currently under served groups</a:t>
            </a:r>
          </a:p>
          <a:p>
            <a:endParaRPr lang="en-GB" sz="1400" dirty="0"/>
          </a:p>
          <a:p>
            <a:r>
              <a:rPr lang="en-GB" sz="1400" dirty="0"/>
              <a:t>No ongoing maintenance costs and obligations</a:t>
            </a:r>
          </a:p>
          <a:p>
            <a:endParaRPr lang="en-GB" sz="1400" dirty="0"/>
          </a:p>
          <a:p>
            <a:r>
              <a:rPr lang="en-GB" sz="1400" dirty="0"/>
              <a:t>A low level of ongoing management/volunteer input required</a:t>
            </a:r>
          </a:p>
          <a:p>
            <a:endParaRPr lang="en-GB" sz="1400" dirty="0"/>
          </a:p>
          <a:p>
            <a:endParaRPr lang="en-GB" sz="1400" dirty="0"/>
          </a:p>
          <a:p>
            <a:endParaRPr lang="en-GB" sz="1400" dirty="0"/>
          </a:p>
          <a:p>
            <a:endParaRPr lang="en-GB" sz="1400" dirty="0"/>
          </a:p>
          <a:p>
            <a:endParaRPr lang="en-GB" sz="1400" dirty="0"/>
          </a:p>
          <a:p>
            <a:endParaRPr lang="en-GB" sz="1400" dirty="0"/>
          </a:p>
        </p:txBody>
      </p:sp>
      <p:sp>
        <p:nvSpPr>
          <p:cNvPr id="4" name="TextBox 3">
            <a:extLst>
              <a:ext uri="{FF2B5EF4-FFF2-40B4-BE49-F238E27FC236}">
                <a16:creationId xmlns:a16="http://schemas.microsoft.com/office/drawing/2014/main" id="{EB88E635-5328-FED0-06AA-2323721363C5}"/>
              </a:ext>
            </a:extLst>
          </p:cNvPr>
          <p:cNvSpPr txBox="1"/>
          <p:nvPr/>
        </p:nvSpPr>
        <p:spPr>
          <a:xfrm>
            <a:off x="6096000" y="2526226"/>
            <a:ext cx="5275869" cy="3477875"/>
          </a:xfrm>
          <a:prstGeom prst="rect">
            <a:avLst/>
          </a:prstGeom>
          <a:solidFill>
            <a:schemeClr val="accent6"/>
          </a:solidFill>
        </p:spPr>
        <p:txBody>
          <a:bodyPr wrap="square" rtlCol="0">
            <a:spAutoFit/>
          </a:bodyPr>
          <a:lstStyle/>
          <a:p>
            <a:r>
              <a:rPr lang="en-GB" sz="2400" b="1" dirty="0"/>
              <a:t>Possible Projects</a:t>
            </a:r>
          </a:p>
          <a:p>
            <a:endParaRPr lang="en-GB" sz="1400" dirty="0"/>
          </a:p>
          <a:p>
            <a:r>
              <a:rPr lang="en-GB" sz="1400" dirty="0"/>
              <a:t>Village Hall – Kitchen, Heating, Audio Visual</a:t>
            </a:r>
          </a:p>
          <a:p>
            <a:endParaRPr lang="en-GB" sz="1400" dirty="0"/>
          </a:p>
          <a:p>
            <a:r>
              <a:rPr lang="en-GB" sz="1400" dirty="0"/>
              <a:t>Missing Link Cycle Path, SK to Ashton Keynes crossroads</a:t>
            </a:r>
          </a:p>
          <a:p>
            <a:endParaRPr lang="en-GB" sz="1400" dirty="0"/>
          </a:p>
          <a:p>
            <a:r>
              <a:rPr lang="en-GB" sz="1400" dirty="0"/>
              <a:t>New Notice Board</a:t>
            </a:r>
          </a:p>
          <a:p>
            <a:endParaRPr lang="en-GB" sz="1400" dirty="0"/>
          </a:p>
          <a:p>
            <a:r>
              <a:rPr lang="en-GB" sz="1400" dirty="0"/>
              <a:t>Play Equipment</a:t>
            </a:r>
          </a:p>
          <a:p>
            <a:endParaRPr lang="en-GB" sz="1400" dirty="0"/>
          </a:p>
          <a:p>
            <a:r>
              <a:rPr lang="en-GB" sz="1400" dirty="0"/>
              <a:t>Village Lake Projects</a:t>
            </a:r>
          </a:p>
          <a:p>
            <a:endParaRPr lang="en-GB" sz="1400" dirty="0"/>
          </a:p>
          <a:p>
            <a:r>
              <a:rPr lang="en-GB" sz="1400" dirty="0"/>
              <a:t>Flood Prevention – Contribution to Env Agency moving pump?</a:t>
            </a:r>
          </a:p>
          <a:p>
            <a:endParaRPr lang="en-GB" sz="1400" dirty="0"/>
          </a:p>
          <a:p>
            <a:r>
              <a:rPr lang="en-GB" sz="1400" dirty="0"/>
              <a:t>Church</a:t>
            </a:r>
          </a:p>
        </p:txBody>
      </p:sp>
      <p:sp>
        <p:nvSpPr>
          <p:cNvPr id="5" name="TextBox 4">
            <a:extLst>
              <a:ext uri="{FF2B5EF4-FFF2-40B4-BE49-F238E27FC236}">
                <a16:creationId xmlns:a16="http://schemas.microsoft.com/office/drawing/2014/main" id="{3C6EA40C-038D-8C25-7B60-6EC54ED3E5FD}"/>
              </a:ext>
            </a:extLst>
          </p:cNvPr>
          <p:cNvSpPr txBox="1"/>
          <p:nvPr/>
        </p:nvSpPr>
        <p:spPr>
          <a:xfrm>
            <a:off x="617454" y="1948497"/>
            <a:ext cx="7927943" cy="523220"/>
          </a:xfrm>
          <a:prstGeom prst="rect">
            <a:avLst/>
          </a:prstGeom>
          <a:noFill/>
        </p:spPr>
        <p:txBody>
          <a:bodyPr wrap="square" rtlCol="0">
            <a:spAutoFit/>
          </a:bodyPr>
          <a:lstStyle/>
          <a:p>
            <a:r>
              <a:rPr lang="en-GB" sz="2800" b="1" dirty="0"/>
              <a:t>Investing Community Infrastructure Levy Funds</a:t>
            </a:r>
          </a:p>
        </p:txBody>
      </p:sp>
      <p:sp>
        <p:nvSpPr>
          <p:cNvPr id="6" name="TextBox 5">
            <a:extLst>
              <a:ext uri="{FF2B5EF4-FFF2-40B4-BE49-F238E27FC236}">
                <a16:creationId xmlns:a16="http://schemas.microsoft.com/office/drawing/2014/main" id="{11A24D60-2E2E-51F8-6B6C-3B0859898ED1}"/>
              </a:ext>
            </a:extLst>
          </p:cNvPr>
          <p:cNvSpPr txBox="1"/>
          <p:nvPr/>
        </p:nvSpPr>
        <p:spPr>
          <a:xfrm>
            <a:off x="742359" y="6058610"/>
            <a:ext cx="10707281" cy="523220"/>
          </a:xfrm>
          <a:prstGeom prst="rect">
            <a:avLst/>
          </a:prstGeom>
          <a:noFill/>
        </p:spPr>
        <p:txBody>
          <a:bodyPr wrap="square" rtlCol="0">
            <a:spAutoFit/>
          </a:bodyPr>
          <a:lstStyle/>
          <a:p>
            <a:r>
              <a:rPr lang="en-GB" sz="1400" dirty="0"/>
              <a:t>No CIL money was spent in 2023/24.</a:t>
            </a:r>
          </a:p>
          <a:p>
            <a:r>
              <a:rPr lang="en-GB" sz="1400" dirty="0"/>
              <a:t>In 2022/23 £2000 was spent on community energy and £1463 on Village Lake boardwalk</a:t>
            </a:r>
          </a:p>
        </p:txBody>
      </p:sp>
    </p:spTree>
    <p:extLst>
      <p:ext uri="{BB962C8B-B14F-4D97-AF65-F5344CB8AC3E}">
        <p14:creationId xmlns:p14="http://schemas.microsoft.com/office/powerpoint/2010/main" val="258578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rford Keynes">
            <a:extLst>
              <a:ext uri="{FF2B5EF4-FFF2-40B4-BE49-F238E27FC236}">
                <a16:creationId xmlns:a16="http://schemas.microsoft.com/office/drawing/2014/main" id="{AC883135-BB2A-53D5-0553-59D4F18007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2" y="282572"/>
            <a:ext cx="3054285" cy="1611416"/>
          </a:xfrm>
          <a:prstGeom prst="rect">
            <a:avLst/>
          </a:prstGeom>
          <a:noFill/>
          <a:ln>
            <a:noFill/>
          </a:ln>
        </p:spPr>
      </p:pic>
      <p:sp>
        <p:nvSpPr>
          <p:cNvPr id="5" name="TextBox 4">
            <a:extLst>
              <a:ext uri="{FF2B5EF4-FFF2-40B4-BE49-F238E27FC236}">
                <a16:creationId xmlns:a16="http://schemas.microsoft.com/office/drawing/2014/main" id="{72B3DA59-5C70-13B9-6D29-3945A224D088}"/>
              </a:ext>
            </a:extLst>
          </p:cNvPr>
          <p:cNvSpPr txBox="1"/>
          <p:nvPr/>
        </p:nvSpPr>
        <p:spPr>
          <a:xfrm>
            <a:off x="783995" y="2545545"/>
            <a:ext cx="8267307" cy="1015663"/>
          </a:xfrm>
          <a:prstGeom prst="rect">
            <a:avLst/>
          </a:prstGeom>
          <a:solidFill>
            <a:schemeClr val="accent6"/>
          </a:solidFill>
        </p:spPr>
        <p:txBody>
          <a:bodyPr wrap="square" rtlCol="0">
            <a:spAutoFit/>
          </a:bodyPr>
          <a:lstStyle/>
          <a:p>
            <a:r>
              <a:rPr lang="en-GB" b="1" dirty="0"/>
              <a:t>A Great Place to Live</a:t>
            </a:r>
          </a:p>
          <a:p>
            <a:r>
              <a:rPr lang="en-GB" sz="1400" dirty="0"/>
              <a:t>Over 80% of respondents have lived here more than 10 years</a:t>
            </a:r>
          </a:p>
          <a:p>
            <a:r>
              <a:rPr lang="en-GB" sz="1400" dirty="0"/>
              <a:t>Excellent community spirit</a:t>
            </a:r>
          </a:p>
          <a:p>
            <a:r>
              <a:rPr lang="en-GB" sz="1400" dirty="0"/>
              <a:t>Combines rural nature with access to transport links and towns and cities</a:t>
            </a:r>
          </a:p>
        </p:txBody>
      </p:sp>
      <p:sp>
        <p:nvSpPr>
          <p:cNvPr id="6" name="TextBox 5">
            <a:extLst>
              <a:ext uri="{FF2B5EF4-FFF2-40B4-BE49-F238E27FC236}">
                <a16:creationId xmlns:a16="http://schemas.microsoft.com/office/drawing/2014/main" id="{6DD711DF-FB3F-0CAB-3F30-6990E481AEF1}"/>
              </a:ext>
            </a:extLst>
          </p:cNvPr>
          <p:cNvSpPr txBox="1"/>
          <p:nvPr/>
        </p:nvSpPr>
        <p:spPr>
          <a:xfrm>
            <a:off x="783994" y="3745874"/>
            <a:ext cx="8267307" cy="800219"/>
          </a:xfrm>
          <a:prstGeom prst="rect">
            <a:avLst/>
          </a:prstGeom>
          <a:solidFill>
            <a:schemeClr val="accent4"/>
          </a:solidFill>
        </p:spPr>
        <p:txBody>
          <a:bodyPr wrap="square" rtlCol="0">
            <a:spAutoFit/>
          </a:bodyPr>
          <a:lstStyle/>
          <a:p>
            <a:r>
              <a:rPr lang="en-GB" b="1" dirty="0"/>
              <a:t>Concerns and Priorities</a:t>
            </a:r>
          </a:p>
          <a:p>
            <a:r>
              <a:rPr lang="en-GB" sz="1400" dirty="0"/>
              <a:t>Retain the nature of the community and avoid urbanisation</a:t>
            </a:r>
          </a:p>
          <a:p>
            <a:r>
              <a:rPr lang="en-GB" sz="1400" dirty="0"/>
              <a:t>Planning – only support that which complies with Neighbourhood Development Plan</a:t>
            </a:r>
          </a:p>
        </p:txBody>
      </p:sp>
      <p:sp>
        <p:nvSpPr>
          <p:cNvPr id="7" name="TextBox 6">
            <a:extLst>
              <a:ext uri="{FF2B5EF4-FFF2-40B4-BE49-F238E27FC236}">
                <a16:creationId xmlns:a16="http://schemas.microsoft.com/office/drawing/2014/main" id="{1A8FB6F2-7E64-591F-E047-52533700AA9E}"/>
              </a:ext>
            </a:extLst>
          </p:cNvPr>
          <p:cNvSpPr txBox="1"/>
          <p:nvPr/>
        </p:nvSpPr>
        <p:spPr>
          <a:xfrm>
            <a:off x="783994" y="4761537"/>
            <a:ext cx="8267307" cy="1015663"/>
          </a:xfrm>
          <a:prstGeom prst="rect">
            <a:avLst/>
          </a:prstGeom>
          <a:solidFill>
            <a:schemeClr val="accent6"/>
          </a:solidFill>
        </p:spPr>
        <p:txBody>
          <a:bodyPr wrap="square" rtlCol="0">
            <a:spAutoFit/>
          </a:bodyPr>
          <a:lstStyle/>
          <a:p>
            <a:r>
              <a:rPr lang="en-GB" b="1" dirty="0"/>
              <a:t>What People Want</a:t>
            </a:r>
          </a:p>
          <a:p>
            <a:r>
              <a:rPr lang="en-GB" sz="1400" dirty="0"/>
              <a:t>Shared green space/childrens’ play area</a:t>
            </a:r>
          </a:p>
          <a:p>
            <a:r>
              <a:rPr lang="en-GB" sz="1400" dirty="0"/>
              <a:t>Infrastructure – mains sewerage and fibre broadband</a:t>
            </a:r>
          </a:p>
          <a:p>
            <a:r>
              <a:rPr lang="en-GB" sz="1400" dirty="0"/>
              <a:t>Extended green access – footpaths, cycle ways</a:t>
            </a:r>
          </a:p>
        </p:txBody>
      </p:sp>
      <p:sp>
        <p:nvSpPr>
          <p:cNvPr id="8" name="TextBox 7">
            <a:extLst>
              <a:ext uri="{FF2B5EF4-FFF2-40B4-BE49-F238E27FC236}">
                <a16:creationId xmlns:a16="http://schemas.microsoft.com/office/drawing/2014/main" id="{4C5F1CC0-C822-88A6-B607-F0EBA45C53D2}"/>
              </a:ext>
            </a:extLst>
          </p:cNvPr>
          <p:cNvSpPr txBox="1"/>
          <p:nvPr/>
        </p:nvSpPr>
        <p:spPr>
          <a:xfrm>
            <a:off x="708579" y="1893988"/>
            <a:ext cx="6832864" cy="707886"/>
          </a:xfrm>
          <a:prstGeom prst="rect">
            <a:avLst/>
          </a:prstGeom>
          <a:noFill/>
        </p:spPr>
        <p:txBody>
          <a:bodyPr wrap="square" rtlCol="0">
            <a:spAutoFit/>
          </a:bodyPr>
          <a:lstStyle/>
          <a:p>
            <a:r>
              <a:rPr lang="en-GB" sz="4000" dirty="0"/>
              <a:t>Community Survey Feedback</a:t>
            </a:r>
          </a:p>
        </p:txBody>
      </p:sp>
    </p:spTree>
    <p:extLst>
      <p:ext uri="{BB962C8B-B14F-4D97-AF65-F5344CB8AC3E}">
        <p14:creationId xmlns:p14="http://schemas.microsoft.com/office/powerpoint/2010/main" val="2676246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4165</TotalTime>
  <Words>827</Words>
  <Application>Microsoft Office PowerPoint</Application>
  <PresentationFormat>Widescreen</PresentationFormat>
  <Paragraphs>174</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Flooding</vt:lpstr>
      <vt:lpstr>Cycle Paths</vt:lpstr>
      <vt:lpstr>PowerPoint Presentation</vt:lpstr>
      <vt:lpstr>EV Chargers</vt:lpstr>
      <vt:lpstr>Retrofit</vt:lpstr>
      <vt:lpstr>Thames Head Community Energy</vt:lpstr>
      <vt:lpstr>Thames Head Community Energy Update</vt:lpstr>
      <vt:lpstr>Home Solar + Batteries</vt:lpstr>
      <vt:lpstr>Village Hall Projects</vt:lpstr>
      <vt:lpstr>Community Solar Farm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Clark</dc:creator>
  <cp:lastModifiedBy>Annie McKeown</cp:lastModifiedBy>
  <cp:revision>3</cp:revision>
  <dcterms:created xsi:type="dcterms:W3CDTF">2024-04-21T13:35:10Z</dcterms:created>
  <dcterms:modified xsi:type="dcterms:W3CDTF">2024-05-27T14:05:51Z</dcterms:modified>
</cp:coreProperties>
</file>