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4" r:id="rId2"/>
    <p:sldId id="273" r:id="rId3"/>
    <p:sldId id="285" r:id="rId4"/>
    <p:sldId id="280" r:id="rId5"/>
    <p:sldId id="284" r:id="rId6"/>
    <p:sldId id="275" r:id="rId7"/>
    <p:sldId id="283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704CB-5447-477C-B108-9651F35D789C}" type="datetimeFigureOut">
              <a:rPr lang="en-GB" smtClean="0"/>
              <a:t>14/05/2026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F61C2-12D4-48F2-8650-C2450882A9D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0040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F031E4-F5D3-4E9E-BC14-21B5B94B6694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9259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F8A1F-03B2-10F5-4BA6-4EE89EB63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F8D408-C983-D421-0679-93787AD0BF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0C621-E7D2-822B-1127-095402E71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169F-6F1D-478E-A690-DF2E76F8FF84}" type="datetimeFigureOut">
              <a:rPr lang="en-GB" smtClean="0"/>
              <a:t>14/05/2026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DEFAE-6120-EB85-21CF-F779522BF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7ACC1-5AE3-21EC-26C2-DF3D0EEDF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0824-C462-45E3-A0EC-4957264DBC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958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1E48F-939D-E273-AB01-C14D09DDB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1C770-FADE-CC55-4933-C5BF368D0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F2FD7-9341-F72D-EB48-464AA8D41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169F-6F1D-478E-A690-DF2E76F8FF84}" type="datetimeFigureOut">
              <a:rPr lang="en-GB" smtClean="0"/>
              <a:t>14/05/2026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A07E4-B4FB-3B7E-3069-E9FF839E1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E6FAD-CAF6-75B3-8C35-4A5471AA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0824-C462-45E3-A0EC-4957264DBC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130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1101A2-92FE-470F-2681-D69D399131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98E4D4-F8EE-5277-374F-A74DCA91A8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FD911-B7E1-0AB1-797E-89B6005B3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169F-6F1D-478E-A690-DF2E76F8FF84}" type="datetimeFigureOut">
              <a:rPr lang="en-GB" smtClean="0"/>
              <a:t>14/05/2026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F9DAF-3071-B347-E3AB-1AD202D3B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7E634-C83F-44ED-62E0-6FAB0D757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0824-C462-45E3-A0EC-4957264DBC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4987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3DA3D-7C30-4B4A-4245-CFF2F917E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55BC4-BF77-C35F-E15C-3BBB244B0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6969B-3711-A372-8331-A44C8431A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169F-6F1D-478E-A690-DF2E76F8FF84}" type="datetimeFigureOut">
              <a:rPr lang="en-GB" smtClean="0"/>
              <a:t>14/05/2026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C320B-D9AE-9A46-3CE6-8D7894D8F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9E7BB-3A27-1E71-528A-354E4D4A0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0824-C462-45E3-A0EC-4957264DBC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277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E8DF3-35BF-D8E8-B562-ECC75F407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5FA59A-3A0E-C6BB-850F-A3ACAC061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3936C-BA91-1238-E8D0-2F94979D5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169F-6F1D-478E-A690-DF2E76F8FF84}" type="datetimeFigureOut">
              <a:rPr lang="en-GB" smtClean="0"/>
              <a:t>14/05/2026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A43C3-FF09-7700-B1A4-EE33B7E1D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EAB69-5729-1F61-EDDD-D7689077A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0824-C462-45E3-A0EC-4957264DBC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680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A824-D754-40C5-4F2C-49F46EFDA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E8A52-C656-91AF-6704-600A1BB9E6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1DAC1F-03C3-E2AD-9FE4-EC1773D6E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76A6A-C18E-32CF-DE4B-2E33C7871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169F-6F1D-478E-A690-DF2E76F8FF84}" type="datetimeFigureOut">
              <a:rPr lang="en-GB" smtClean="0"/>
              <a:t>14/05/2026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950B6-32C6-11C9-9AC6-A915E2B77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336865-FD38-1FC9-EF2E-6D6082E8F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0824-C462-45E3-A0EC-4957264DBC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9003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47EE8-F56A-F7B2-4A91-A8A4CCF5D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5B998-EF15-2321-A153-6A49338D0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DDBEB-7B6E-C3F4-01D7-483F14FBF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84F186-E660-0D54-93A3-D0B5D105B6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436679-314F-34A8-47D5-535B44D216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490105-7DDD-D539-3F31-82806FC54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169F-6F1D-478E-A690-DF2E76F8FF84}" type="datetimeFigureOut">
              <a:rPr lang="en-GB" smtClean="0"/>
              <a:t>14/05/2026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3CFEA4-113A-A9FF-57D1-F80E221F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8EA6CB-376A-4164-A4C5-EBC427E02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0824-C462-45E3-A0EC-4957264DBC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87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8BE3E-E7E3-C704-90AE-698CA87D2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DA1517-DA7E-B548-C1DA-377D2CA7D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169F-6F1D-478E-A690-DF2E76F8FF84}" type="datetimeFigureOut">
              <a:rPr lang="en-GB" smtClean="0"/>
              <a:t>14/05/2026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DA4DA-654E-98A1-6D70-790B73E34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582840-32B6-1381-7DB9-8EA846520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0824-C462-45E3-A0EC-4957264DBC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068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DE8EEE-4538-968C-A220-F451DE84D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169F-6F1D-478E-A690-DF2E76F8FF84}" type="datetimeFigureOut">
              <a:rPr lang="en-GB" smtClean="0"/>
              <a:t>14/05/2026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DED505-CBAB-A33B-7CCB-491076BD1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37C5D-4302-2356-A8C3-A9A497456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0824-C462-45E3-A0EC-4957264DBC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995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D0980-C205-DC33-A664-0DD74B1FF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B6DF1-C02C-AD3A-A1C9-260BD6C4E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E082C5-7D28-9D5F-4DFB-38636B65F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A61B9-A7E1-2FB0-2757-06D9D0CEF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169F-6F1D-478E-A690-DF2E76F8FF84}" type="datetimeFigureOut">
              <a:rPr lang="en-GB" smtClean="0"/>
              <a:t>14/05/2026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B3E604-50EB-AE59-743F-878CFBAE5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E4BF78-1E6F-9BF0-AAE6-48F981637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0824-C462-45E3-A0EC-4957264DBC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8503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33CB3-7A58-B6E3-D3E6-1D95C153F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2917AE-FA7D-DFDA-20F5-B0510F1B51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58774-8341-9FA4-A3B9-FF48AABA4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985EC5-DD55-491F-CAC4-064AF23C1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169F-6F1D-478E-A690-DF2E76F8FF84}" type="datetimeFigureOut">
              <a:rPr lang="en-GB" smtClean="0"/>
              <a:t>14/05/2026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ED2DC0-491A-C7DA-9886-4634AB224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43A1B5-C4C5-6EFA-DF79-679D20F7E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0824-C462-45E3-A0EC-4957264DBC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042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F3D196-F78A-BA24-B78A-2C4E3A5BB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B22B2-F495-3D6C-6807-90C36464A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D2D90-1D59-207D-97EE-6FB7259728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E169F-6F1D-478E-A690-DF2E76F8FF84}" type="datetimeFigureOut">
              <a:rPr lang="en-GB" smtClean="0"/>
              <a:t>14/05/2026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2C9CB-F13B-1FCF-B32D-2F287625D6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5CC97-D59C-3C52-DFC7-4580115525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70824-C462-45E3-A0EC-4957264DBC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144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omerford Keynes">
            <a:extLst>
              <a:ext uri="{FF2B5EF4-FFF2-40B4-BE49-F238E27FC236}">
                <a16:creationId xmlns:a16="http://schemas.microsoft.com/office/drawing/2014/main" id="{AC883135-BB2A-53D5-0553-59D4F18007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62" y="282572"/>
            <a:ext cx="3054285" cy="161141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FBCE96-A22B-40A7-D1AB-5D68394EB6C6}"/>
              </a:ext>
            </a:extLst>
          </p:cNvPr>
          <p:cNvSpPr txBox="1"/>
          <p:nvPr/>
        </p:nvSpPr>
        <p:spPr>
          <a:xfrm>
            <a:off x="2045616" y="2667786"/>
            <a:ext cx="795622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Somerford Keynes Parish Council</a:t>
            </a:r>
          </a:p>
          <a:p>
            <a:pPr algn="ctr"/>
            <a:endParaRPr lang="en-GB" sz="4000" b="1" dirty="0"/>
          </a:p>
          <a:p>
            <a:pPr algn="ctr"/>
            <a:r>
              <a:rPr lang="en-GB" sz="3200" b="1" dirty="0"/>
              <a:t>AGM, May 15</a:t>
            </a:r>
            <a:r>
              <a:rPr lang="en-GB" sz="3200" b="1" baseline="30000" dirty="0"/>
              <a:t>th</a:t>
            </a:r>
            <a:r>
              <a:rPr lang="en-GB" sz="3200" b="1" dirty="0"/>
              <a:t> 2026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9953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omerford Keynes">
            <a:extLst>
              <a:ext uri="{FF2B5EF4-FFF2-40B4-BE49-F238E27FC236}">
                <a16:creationId xmlns:a16="http://schemas.microsoft.com/office/drawing/2014/main" id="{AC883135-BB2A-53D5-0553-59D4F18007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62" y="282572"/>
            <a:ext cx="3054285" cy="161141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8D19F7-C6E0-E5D7-3F12-2FBACE90E115}"/>
              </a:ext>
            </a:extLst>
          </p:cNvPr>
          <p:cNvSpPr txBox="1"/>
          <p:nvPr/>
        </p:nvSpPr>
        <p:spPr>
          <a:xfrm>
            <a:off x="584462" y="1893988"/>
            <a:ext cx="9078013" cy="4089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8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Agenda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Lisa Spivey, Gloucestershire County Council Leader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Roz Savage, MP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Rev Steve Bullock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Cirencester Foodbank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 Pendlebury – Lake 32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Andy Clark, Parish Council Report</a:t>
            </a: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832570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16033-0FD3-0E9E-CF4E-2411A3498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omerford Keynes">
            <a:extLst>
              <a:ext uri="{FF2B5EF4-FFF2-40B4-BE49-F238E27FC236}">
                <a16:creationId xmlns:a16="http://schemas.microsoft.com/office/drawing/2014/main" id="{A11F6D3A-6F60-81CF-24CD-9FA4B60FBC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62" y="282572"/>
            <a:ext cx="3054285" cy="161141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2B05B0-156E-E11D-AFEE-7CF8C70AA4C1}"/>
              </a:ext>
            </a:extLst>
          </p:cNvPr>
          <p:cNvSpPr txBox="1"/>
          <p:nvPr/>
        </p:nvSpPr>
        <p:spPr>
          <a:xfrm>
            <a:off x="2045616" y="2667786"/>
            <a:ext cx="795622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Somerford Keynes Parish Council</a:t>
            </a:r>
          </a:p>
          <a:p>
            <a:pPr algn="ctr"/>
            <a:endParaRPr lang="en-GB" sz="4000" b="1" dirty="0"/>
          </a:p>
          <a:p>
            <a:pPr algn="ctr"/>
            <a:r>
              <a:rPr lang="en-GB" sz="3200" b="1" dirty="0"/>
              <a:t>AGM, May 15</a:t>
            </a:r>
            <a:r>
              <a:rPr lang="en-GB" sz="3200" b="1" baseline="30000" dirty="0"/>
              <a:t>th</a:t>
            </a:r>
            <a:r>
              <a:rPr lang="en-GB" sz="3200" b="1" dirty="0"/>
              <a:t> 2026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630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omerford Keynes">
            <a:extLst>
              <a:ext uri="{FF2B5EF4-FFF2-40B4-BE49-F238E27FC236}">
                <a16:creationId xmlns:a16="http://schemas.microsoft.com/office/drawing/2014/main" id="{AC883135-BB2A-53D5-0553-59D4F18007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62" y="282572"/>
            <a:ext cx="3054285" cy="161141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8D19F7-C6E0-E5D7-3F12-2FBACE90E115}"/>
              </a:ext>
            </a:extLst>
          </p:cNvPr>
          <p:cNvSpPr txBox="1"/>
          <p:nvPr/>
        </p:nvSpPr>
        <p:spPr>
          <a:xfrm>
            <a:off x="584462" y="1893988"/>
            <a:ext cx="907801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Parish Councillors</a:t>
            </a:r>
          </a:p>
          <a:p>
            <a:pPr algn="ctr"/>
            <a:endParaRPr lang="en-GB" sz="1600" b="1" dirty="0"/>
          </a:p>
          <a:p>
            <a:pPr algn="ctr"/>
            <a:r>
              <a:rPr lang="en-GB" sz="1600" dirty="0"/>
              <a:t>Andy Clark – Chair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Graham Valentine – Finance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Hilary Collins - Flooding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John Whitwell – Environment &amp; Footpaths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Mandy Keegan – Planning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Mark Hastie-Oldland – Highways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Nick Hunt – Local Business and Other Organisations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Shirin Pawlowska – Parish Clerk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921644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2999B-2731-859A-3874-22244C7A2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omerford Keynes">
            <a:extLst>
              <a:ext uri="{FF2B5EF4-FFF2-40B4-BE49-F238E27FC236}">
                <a16:creationId xmlns:a16="http://schemas.microsoft.com/office/drawing/2014/main" id="{9B2BC00D-7EBF-508D-6E0C-19A9A66D07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62" y="282572"/>
            <a:ext cx="3054285" cy="161141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4E010E4-EF65-C3E1-6DAE-C12CA4454314}"/>
              </a:ext>
            </a:extLst>
          </p:cNvPr>
          <p:cNvSpPr txBox="1"/>
          <p:nvPr/>
        </p:nvSpPr>
        <p:spPr>
          <a:xfrm>
            <a:off x="584461" y="2280370"/>
            <a:ext cx="5703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Parish Council Objectives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CC8BF2-DA8F-0F70-D33D-A6388E390ECC}"/>
              </a:ext>
            </a:extLst>
          </p:cNvPr>
          <p:cNvSpPr txBox="1"/>
          <p:nvPr/>
        </p:nvSpPr>
        <p:spPr>
          <a:xfrm>
            <a:off x="584461" y="2963730"/>
            <a:ext cx="667417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Maintain the character of the parish in line with the Neighbourhood Development Plan.</a:t>
            </a:r>
          </a:p>
          <a:p>
            <a:endParaRPr lang="en-GB" sz="1600" dirty="0"/>
          </a:p>
          <a:p>
            <a:r>
              <a:rPr lang="en-GB" sz="1600" dirty="0"/>
              <a:t>Ensure finances are on a stable footing.</a:t>
            </a:r>
          </a:p>
          <a:p>
            <a:endParaRPr lang="en-GB" sz="1600" dirty="0"/>
          </a:p>
          <a:p>
            <a:r>
              <a:rPr lang="en-GB" sz="1600" dirty="0"/>
              <a:t>Do what we can to ensure flood protection. </a:t>
            </a:r>
          </a:p>
          <a:p>
            <a:endParaRPr lang="en-GB" sz="1600" dirty="0"/>
          </a:p>
          <a:p>
            <a:r>
              <a:rPr lang="en-GB" sz="1600" dirty="0"/>
              <a:t>Invest the Community Infrastructure Levy funds in line with agreed guidelines.</a:t>
            </a:r>
          </a:p>
          <a:p>
            <a:endParaRPr lang="en-GB" sz="1600" dirty="0"/>
          </a:p>
          <a:p>
            <a:r>
              <a:rPr lang="en-GB" sz="1600" dirty="0"/>
              <a:t>Maintain positive relationships and open dialogue with parishioners and other stakeholders such as District and County Councils, Cotswold Lakes Trust and other local bodies.</a:t>
            </a:r>
          </a:p>
          <a:p>
            <a:endParaRPr lang="en-GB" sz="1600" dirty="0"/>
          </a:p>
          <a:p>
            <a:endParaRPr lang="en-GB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A95DF3-660F-5425-B6B8-09298AAE350F}"/>
              </a:ext>
            </a:extLst>
          </p:cNvPr>
          <p:cNvSpPr txBox="1"/>
          <p:nvPr/>
        </p:nvSpPr>
        <p:spPr>
          <a:xfrm>
            <a:off x="7557155" y="2280370"/>
            <a:ext cx="3132841" cy="1754326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sz="2800" b="1" dirty="0"/>
              <a:t>Focus Areas</a:t>
            </a:r>
          </a:p>
          <a:p>
            <a:r>
              <a:rPr lang="en-GB" sz="1600" dirty="0"/>
              <a:t>General Community Engagement</a:t>
            </a:r>
          </a:p>
          <a:p>
            <a:r>
              <a:rPr lang="en-GB" sz="1600" dirty="0"/>
              <a:t>Financial Management</a:t>
            </a:r>
          </a:p>
          <a:p>
            <a:r>
              <a:rPr lang="en-GB" sz="1600" dirty="0"/>
              <a:t>Planning</a:t>
            </a:r>
          </a:p>
          <a:p>
            <a:r>
              <a:rPr lang="en-GB" sz="1600" dirty="0"/>
              <a:t>Flooding</a:t>
            </a:r>
          </a:p>
          <a:p>
            <a:r>
              <a:rPr lang="en-GB" sz="1600" dirty="0"/>
              <a:t>Community Infrastructure Levy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877062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omerford Keynes">
            <a:extLst>
              <a:ext uri="{FF2B5EF4-FFF2-40B4-BE49-F238E27FC236}">
                <a16:creationId xmlns:a16="http://schemas.microsoft.com/office/drawing/2014/main" id="{AC883135-BB2A-53D5-0553-59D4F18007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62" y="282572"/>
            <a:ext cx="3054285" cy="161141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76ECFD-F1B4-B7D3-1647-224C31DB9506}"/>
              </a:ext>
            </a:extLst>
          </p:cNvPr>
          <p:cNvSpPr txBox="1"/>
          <p:nvPr/>
        </p:nvSpPr>
        <p:spPr>
          <a:xfrm>
            <a:off x="461913" y="1893988"/>
            <a:ext cx="1068999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/>
              <a:t>Income and Expenditure (excluding CIL projects)</a:t>
            </a:r>
          </a:p>
          <a:p>
            <a:endParaRPr lang="en-GB" sz="1400" dirty="0"/>
          </a:p>
          <a:p>
            <a:r>
              <a:rPr lang="en-GB" sz="1400" b="1" u="sng" dirty="0"/>
              <a:t>Income</a:t>
            </a:r>
            <a:r>
              <a:rPr lang="en-GB" sz="1400" b="1" dirty="0"/>
              <a:t>		2025/26</a:t>
            </a:r>
            <a:r>
              <a:rPr lang="en-GB" sz="1400" dirty="0"/>
              <a:t>		</a:t>
            </a:r>
            <a:r>
              <a:rPr lang="en-GB" sz="1400" b="1" dirty="0"/>
              <a:t>2024/25	</a:t>
            </a:r>
            <a:r>
              <a:rPr lang="en-GB" sz="1400" dirty="0"/>
              <a:t>	</a:t>
            </a:r>
            <a:r>
              <a:rPr lang="en-GB" sz="1400" b="1" dirty="0"/>
              <a:t>2023/24		</a:t>
            </a:r>
            <a:endParaRPr lang="en-GB" sz="1400" b="1" u="sng" dirty="0"/>
          </a:p>
          <a:p>
            <a:r>
              <a:rPr lang="en-GB" sz="1400" dirty="0"/>
              <a:t>Precept		6300		6300		4000		</a:t>
            </a:r>
          </a:p>
          <a:p>
            <a:r>
              <a:rPr lang="en-GB" sz="1400" dirty="0"/>
              <a:t>Parish Field Rent	1736		1653		1575		</a:t>
            </a:r>
          </a:p>
          <a:p>
            <a:r>
              <a:rPr lang="en-GB" sz="1400" dirty="0"/>
              <a:t>VAT Reclaim		5469		198		552		</a:t>
            </a:r>
          </a:p>
          <a:p>
            <a:r>
              <a:rPr lang="en-GB" sz="1400" dirty="0"/>
              <a:t>Interest		2928		2978</a:t>
            </a:r>
          </a:p>
          <a:p>
            <a:r>
              <a:rPr lang="en-GB" sz="1400" dirty="0"/>
              <a:t>GCC Refund		1750</a:t>
            </a:r>
          </a:p>
          <a:p>
            <a:r>
              <a:rPr lang="en-GB" sz="1400" b="1" dirty="0"/>
              <a:t>Total Income	18183		11129		6127		</a:t>
            </a:r>
          </a:p>
          <a:p>
            <a:endParaRPr lang="en-GB" sz="1400" b="1" dirty="0"/>
          </a:p>
          <a:p>
            <a:r>
              <a:rPr lang="en-GB" sz="1400" b="1" dirty="0"/>
              <a:t>Expenditure</a:t>
            </a:r>
          </a:p>
          <a:p>
            <a:r>
              <a:rPr lang="en-GB" sz="1400" dirty="0"/>
              <a:t>Clerk’s Salary	4286		3672		3704			</a:t>
            </a:r>
          </a:p>
          <a:p>
            <a:r>
              <a:rPr lang="en-GB" sz="1400" dirty="0"/>
              <a:t>Essential Spend	1094		1639		1059		</a:t>
            </a:r>
          </a:p>
          <a:p>
            <a:r>
              <a:rPr lang="en-GB" sz="1400" dirty="0"/>
              <a:t>Other Expenses	355		525		641		</a:t>
            </a:r>
          </a:p>
          <a:p>
            <a:r>
              <a:rPr lang="en-GB" sz="1400" dirty="0"/>
              <a:t>Village Lake		1021		1629		1182					</a:t>
            </a:r>
          </a:p>
          <a:p>
            <a:r>
              <a:rPr lang="en-GB" sz="1400" b="1" dirty="0"/>
              <a:t>Total Expenditure	6756		7465		6586		</a:t>
            </a:r>
          </a:p>
          <a:p>
            <a:endParaRPr lang="en-GB" sz="1400" dirty="0"/>
          </a:p>
          <a:p>
            <a:r>
              <a:rPr lang="en-GB" sz="1400" b="1" dirty="0"/>
              <a:t>Overall Surplus</a:t>
            </a:r>
            <a:r>
              <a:rPr lang="en-GB" sz="1400" dirty="0"/>
              <a:t>	</a:t>
            </a:r>
            <a:r>
              <a:rPr lang="en-GB" sz="1400" b="1" dirty="0"/>
              <a:t>11427	</a:t>
            </a:r>
            <a:r>
              <a:rPr lang="en-GB" sz="1400" dirty="0"/>
              <a:t>	</a:t>
            </a:r>
            <a:r>
              <a:rPr lang="en-GB" sz="1400" b="1" dirty="0"/>
              <a:t>3664</a:t>
            </a:r>
            <a:r>
              <a:rPr lang="en-GB" sz="1400" dirty="0"/>
              <a:t>		</a:t>
            </a:r>
            <a:r>
              <a:rPr lang="en-GB" sz="1400" b="1" dirty="0">
                <a:solidFill>
                  <a:srgbClr val="FF0000"/>
                </a:solidFill>
              </a:rPr>
              <a:t>-459</a:t>
            </a:r>
          </a:p>
          <a:p>
            <a:r>
              <a:rPr lang="en-GB" sz="1400" b="1" dirty="0"/>
              <a:t>Operating Surplus	1280		488		</a:t>
            </a:r>
            <a:r>
              <a:rPr lang="en-GB" sz="1400" b="1" dirty="0">
                <a:solidFill>
                  <a:srgbClr val="FF0000"/>
                </a:solidFill>
              </a:rPr>
              <a:t>-1011 	</a:t>
            </a:r>
            <a:r>
              <a:rPr lang="en-GB" sz="1400" b="1" dirty="0"/>
              <a:t>Fixed income versus expenditure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ED4840-9A49-D6AA-424B-4B55B9225C75}"/>
              </a:ext>
            </a:extLst>
          </p:cNvPr>
          <p:cNvSpPr txBox="1"/>
          <p:nvPr/>
        </p:nvSpPr>
        <p:spPr>
          <a:xfrm>
            <a:off x="461914" y="6275777"/>
            <a:ext cx="8201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Essential spend includes software and other subscriptions, insurance, audit, defribulator maintenance</a:t>
            </a:r>
          </a:p>
          <a:p>
            <a:r>
              <a:rPr lang="en-GB" sz="1200" dirty="0"/>
              <a:t>Other expenditure includes support for events such as litter picking &amp; AGM and a £400 new laptop</a:t>
            </a:r>
          </a:p>
        </p:txBody>
      </p:sp>
    </p:spTree>
    <p:extLst>
      <p:ext uri="{BB962C8B-B14F-4D97-AF65-F5344CB8AC3E}">
        <p14:creationId xmlns:p14="http://schemas.microsoft.com/office/powerpoint/2010/main" val="1576930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omerford Keynes">
            <a:extLst>
              <a:ext uri="{FF2B5EF4-FFF2-40B4-BE49-F238E27FC236}">
                <a16:creationId xmlns:a16="http://schemas.microsoft.com/office/drawing/2014/main" id="{AC883135-BB2A-53D5-0553-59D4F18007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62" y="282572"/>
            <a:ext cx="3054285" cy="161141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0B81F09-B032-E179-6937-2694649E5721}"/>
              </a:ext>
            </a:extLst>
          </p:cNvPr>
          <p:cNvSpPr txBox="1"/>
          <p:nvPr/>
        </p:nvSpPr>
        <p:spPr>
          <a:xfrm>
            <a:off x="664589" y="2526227"/>
            <a:ext cx="4840665" cy="196977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sz="2400" b="1" dirty="0"/>
              <a:t>CIL Investment Criteria</a:t>
            </a:r>
          </a:p>
          <a:p>
            <a:r>
              <a:rPr lang="en-GB" sz="1400" dirty="0"/>
              <a:t>Number of parishioners who would benefit</a:t>
            </a:r>
          </a:p>
          <a:p>
            <a:endParaRPr lang="en-GB" sz="1400" dirty="0"/>
          </a:p>
          <a:p>
            <a:r>
              <a:rPr lang="en-GB" sz="1400" dirty="0"/>
              <a:t>Whether it benefits currently under served groups</a:t>
            </a:r>
          </a:p>
          <a:p>
            <a:endParaRPr lang="en-GB" sz="1400" dirty="0"/>
          </a:p>
          <a:p>
            <a:r>
              <a:rPr lang="en-GB" sz="1400" dirty="0"/>
              <a:t>No ongoing maintenance costs and obligations</a:t>
            </a:r>
          </a:p>
          <a:p>
            <a:endParaRPr lang="en-GB" sz="1400" dirty="0"/>
          </a:p>
          <a:p>
            <a:r>
              <a:rPr lang="en-GB" sz="1400" dirty="0"/>
              <a:t>A low level of ongoing management/volunteer input required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6EA40C-038D-8C25-7B60-6EC54ED3E5FD}"/>
              </a:ext>
            </a:extLst>
          </p:cNvPr>
          <p:cNvSpPr txBox="1"/>
          <p:nvPr/>
        </p:nvSpPr>
        <p:spPr>
          <a:xfrm>
            <a:off x="617454" y="1948497"/>
            <a:ext cx="10909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Community Infrastructure Levy, £62k of Uncommitted Funds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A477F2-5D2D-2F82-EDAC-A6B71819E78A}"/>
              </a:ext>
            </a:extLst>
          </p:cNvPr>
          <p:cNvSpPr txBox="1"/>
          <p:nvPr/>
        </p:nvSpPr>
        <p:spPr>
          <a:xfrm>
            <a:off x="664589" y="4495997"/>
            <a:ext cx="4840665" cy="19697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dirty="0"/>
              <a:t>Agreed Projects </a:t>
            </a:r>
          </a:p>
          <a:p>
            <a:r>
              <a:rPr lang="en-GB" sz="1400" dirty="0"/>
              <a:t>Swings at Neigh Bridge</a:t>
            </a:r>
          </a:p>
          <a:p>
            <a:endParaRPr lang="en-GB" sz="1400" dirty="0"/>
          </a:p>
          <a:p>
            <a:r>
              <a:rPr lang="en-GB" sz="1400" dirty="0"/>
              <a:t>£5k each for four catchment area primary schools</a:t>
            </a:r>
          </a:p>
          <a:p>
            <a:endParaRPr lang="en-GB" sz="1400" dirty="0"/>
          </a:p>
          <a:p>
            <a:r>
              <a:rPr lang="en-GB" sz="1400" dirty="0"/>
              <a:t>Bleedpacks</a:t>
            </a:r>
          </a:p>
          <a:p>
            <a:endParaRPr lang="en-GB" sz="1400" dirty="0"/>
          </a:p>
          <a:p>
            <a:r>
              <a:rPr lang="en-GB" sz="1400" dirty="0" err="1"/>
              <a:t>Shorncote</a:t>
            </a:r>
            <a:r>
              <a:rPr lang="en-GB" sz="1400" dirty="0"/>
              <a:t> Church repairs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C04165-7DEF-7D0B-CD17-736CB3F0EFAA}"/>
              </a:ext>
            </a:extLst>
          </p:cNvPr>
          <p:cNvSpPr txBox="1"/>
          <p:nvPr/>
        </p:nvSpPr>
        <p:spPr>
          <a:xfrm>
            <a:off x="5505254" y="2526226"/>
            <a:ext cx="4840665" cy="196977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GB" sz="2400" b="1" dirty="0"/>
              <a:t>2025/26 Projects</a:t>
            </a:r>
          </a:p>
          <a:p>
            <a:r>
              <a:rPr lang="en-GB" sz="1400" dirty="0"/>
              <a:t>Completion of bus shelter and notice board</a:t>
            </a:r>
          </a:p>
          <a:p>
            <a:endParaRPr lang="en-GB" sz="1400" dirty="0"/>
          </a:p>
          <a:p>
            <a:r>
              <a:rPr lang="en-GB" sz="1400" dirty="0"/>
              <a:t>Church staircase</a:t>
            </a:r>
          </a:p>
          <a:p>
            <a:endParaRPr lang="en-GB" sz="1400" dirty="0"/>
          </a:p>
          <a:p>
            <a:r>
              <a:rPr lang="en-GB" sz="1400" dirty="0"/>
              <a:t>Village Lake boardwalk repairs</a:t>
            </a:r>
          </a:p>
          <a:p>
            <a:endParaRPr lang="en-GB" sz="1400" dirty="0"/>
          </a:p>
          <a:p>
            <a:r>
              <a:rPr lang="en-GB" sz="1400" dirty="0"/>
              <a:t>Projector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38DF37-0D11-4918-7CCE-93E772D3222E}"/>
              </a:ext>
            </a:extLst>
          </p:cNvPr>
          <p:cNvSpPr txBox="1"/>
          <p:nvPr/>
        </p:nvSpPr>
        <p:spPr>
          <a:xfrm>
            <a:off x="5505253" y="4495996"/>
            <a:ext cx="4840665" cy="196977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sz="2400" b="1" dirty="0"/>
              <a:t>Possible Projects</a:t>
            </a:r>
            <a:endParaRPr lang="en-GB" sz="2400" dirty="0"/>
          </a:p>
          <a:p>
            <a:r>
              <a:rPr lang="en-GB" sz="1400" dirty="0"/>
              <a:t>Table Tennis at Village Hall</a:t>
            </a:r>
          </a:p>
          <a:p>
            <a:endParaRPr lang="en-GB" sz="1400" dirty="0"/>
          </a:p>
          <a:p>
            <a:r>
              <a:rPr lang="en-GB" sz="1400" dirty="0"/>
              <a:t>Coffee machine</a:t>
            </a:r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585782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589A6-06C9-EFA2-BE58-027AD2B94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omerford Keynes">
            <a:extLst>
              <a:ext uri="{FF2B5EF4-FFF2-40B4-BE49-F238E27FC236}">
                <a16:creationId xmlns:a16="http://schemas.microsoft.com/office/drawing/2014/main" id="{C78DD17C-086E-B8F8-7B4B-374342FE6F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62" y="282572"/>
            <a:ext cx="3054285" cy="161141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B90EFE2-369A-EAEA-E283-443C25DE5949}"/>
              </a:ext>
            </a:extLst>
          </p:cNvPr>
          <p:cNvSpPr txBox="1"/>
          <p:nvPr/>
        </p:nvSpPr>
        <p:spPr>
          <a:xfrm>
            <a:off x="584462" y="2771788"/>
            <a:ext cx="112178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			April 1</a:t>
            </a:r>
            <a:r>
              <a:rPr lang="en-GB" sz="1600" baseline="30000" dirty="0"/>
              <a:t>st</a:t>
            </a:r>
            <a:r>
              <a:rPr lang="en-GB" sz="1600" dirty="0"/>
              <a:t> 2026	April 1</a:t>
            </a:r>
            <a:r>
              <a:rPr lang="en-GB" sz="1600" baseline="30000" dirty="0"/>
              <a:t>st</a:t>
            </a:r>
            <a:r>
              <a:rPr lang="en-GB" sz="1600" dirty="0"/>
              <a:t> 2025	April 1</a:t>
            </a:r>
            <a:r>
              <a:rPr lang="en-GB" sz="1600" baseline="30000" dirty="0"/>
              <a:t>st</a:t>
            </a:r>
            <a:r>
              <a:rPr lang="en-GB" sz="1600" dirty="0"/>
              <a:t> 2024 	April 1</a:t>
            </a:r>
            <a:r>
              <a:rPr lang="en-GB" sz="1600" baseline="30000" dirty="0"/>
              <a:t>st</a:t>
            </a:r>
            <a:r>
              <a:rPr lang="en-GB" sz="1600" dirty="0"/>
              <a:t> 2023	</a:t>
            </a:r>
          </a:p>
          <a:p>
            <a:endParaRPr lang="en-GB" sz="1600" dirty="0"/>
          </a:p>
          <a:p>
            <a:r>
              <a:rPr lang="en-GB" sz="1600" dirty="0"/>
              <a:t>General Reserves		£17k		£5k		£3k		£4k			</a:t>
            </a:r>
          </a:p>
          <a:p>
            <a:endParaRPr lang="en-GB" sz="1600" dirty="0"/>
          </a:p>
          <a:p>
            <a:r>
              <a:rPr lang="en-GB" sz="1600" dirty="0"/>
              <a:t>Community Infrastructure Levy*	£93k		£109k		£66k		£13k	</a:t>
            </a:r>
          </a:p>
          <a:p>
            <a:endParaRPr lang="en-GB" sz="1600" dirty="0"/>
          </a:p>
          <a:p>
            <a:r>
              <a:rPr lang="en-GB" sz="1600" b="1" dirty="0"/>
              <a:t>Total			£110k		£114k		£69k		£17k	</a:t>
            </a:r>
          </a:p>
          <a:p>
            <a:endParaRPr lang="en-GB" sz="1600" dirty="0"/>
          </a:p>
          <a:p>
            <a:r>
              <a:rPr lang="en-GB" sz="1600" dirty="0"/>
              <a:t>*Funds With Restricted Use</a:t>
            </a:r>
          </a:p>
          <a:p>
            <a:endParaRPr lang="en-GB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8E503F-9CB3-9F88-C430-3ADACC2C435E}"/>
              </a:ext>
            </a:extLst>
          </p:cNvPr>
          <p:cNvSpPr txBox="1"/>
          <p:nvPr/>
        </p:nvSpPr>
        <p:spPr>
          <a:xfrm>
            <a:off x="584462" y="2071278"/>
            <a:ext cx="74094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Parish Council Financial Holdings</a:t>
            </a:r>
          </a:p>
        </p:txBody>
      </p:sp>
    </p:spTree>
    <p:extLst>
      <p:ext uri="{BB962C8B-B14F-4D97-AF65-F5344CB8AC3E}">
        <p14:creationId xmlns:p14="http://schemas.microsoft.com/office/powerpoint/2010/main" val="3992392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3382</TotalTime>
  <Words>552</Words>
  <Application>Microsoft Office PowerPoint</Application>
  <PresentationFormat>Widescreen</PresentationFormat>
  <Paragraphs>110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Nikki Clark</dc:creator>
  <cp:lastModifiedBy>Karen Holdsworth</cp:lastModifiedBy>
  <cp:revision>27</cp:revision>
  <dcterms:created xsi:type="dcterms:W3CDTF">2025-03-24T22:10:25Z</dcterms:created>
  <dcterms:modified xsi:type="dcterms:W3CDTF">2026-05-14T08:52:05Z</dcterms:modified>
</cp:coreProperties>
</file>